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E3EE1-F7D5-455C-850D-F1261BC7E17B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DBD82-5196-4B6E-A320-934C2E30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C6519-9B32-4802-BDB7-980CC44086AA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4879-A14E-413C-BB82-F655942BD726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F02C-CAB4-495D-A7A5-2BB0F9C78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(</a:t>
            </a:r>
            <a:r>
              <a:rPr lang="en-US" b="1" dirty="0" smtClean="0"/>
              <a:t>Soil Healthy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Dr. Ir. </a:t>
            </a:r>
            <a:r>
              <a:rPr lang="en-US" dirty="0" err="1" smtClean="0"/>
              <a:t>Susila</a:t>
            </a:r>
            <a:r>
              <a:rPr lang="en-US" dirty="0" smtClean="0"/>
              <a:t> </a:t>
            </a:r>
            <a:r>
              <a:rPr lang="en-US" dirty="0" err="1" smtClean="0"/>
              <a:t>Herlambang</a:t>
            </a:r>
            <a:r>
              <a:rPr lang="en-US" dirty="0" smtClean="0"/>
              <a:t>, </a:t>
            </a:r>
            <a:r>
              <a:rPr lang="en-US" dirty="0" err="1" smtClean="0"/>
              <a:t>Msi</a:t>
            </a:r>
            <a:endParaRPr lang="en-US" dirty="0" smtClean="0"/>
          </a:p>
          <a:p>
            <a:r>
              <a:rPr lang="en-US" dirty="0" smtClean="0"/>
              <a:t>susilaherlambang@upnyk.ac.id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(vital),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(Doran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Zeiss</a:t>
            </a:r>
            <a:r>
              <a:rPr lang="en-US" dirty="0" smtClean="0"/>
              <a:t>, 2000; </a:t>
            </a:r>
            <a:r>
              <a:rPr lang="en-US" dirty="0" err="1" smtClean="0"/>
              <a:t>Karlen</a:t>
            </a:r>
            <a:r>
              <a:rPr lang="en-US" dirty="0" smtClean="0"/>
              <a:t> et al, 2001)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r>
              <a:rPr lang="en-US" smtClean="0"/>
              <a:t>Kesehatan tanah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Kesuburan tnh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Jurusan Ilmu tanah - UPN[V]Yk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28041-4020-42AE-B981-B61A916906FD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6477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5724D-539B-45BC-9362-C6F2E4E49921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838200"/>
            <a:ext cx="4114800" cy="48006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Soil organic matter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Respiration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Soil biota biomass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Microbial biomass C &amp; N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Potentially </a:t>
            </a:r>
            <a:r>
              <a:rPr lang="en-US" b="1" dirty="0" err="1">
                <a:solidFill>
                  <a:srgbClr val="00B050"/>
                </a:solidFill>
              </a:rPr>
              <a:t>mineralizable</a:t>
            </a:r>
            <a:r>
              <a:rPr lang="en-US" b="1" dirty="0">
                <a:solidFill>
                  <a:srgbClr val="00B050"/>
                </a:solidFill>
              </a:rPr>
              <a:t> N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Enzyme activity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pH; rate of acidification or </a:t>
            </a:r>
            <a:r>
              <a:rPr lang="en-US" b="1" dirty="0" err="1">
                <a:solidFill>
                  <a:srgbClr val="00B050"/>
                </a:solidFill>
              </a:rPr>
              <a:t>alkanisation</a:t>
            </a:r>
            <a:endParaRPr lang="en-US" b="1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Electrical conductivity; leachable salts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Adsorption &amp; </a:t>
            </a:r>
            <a:r>
              <a:rPr lang="en-US" b="1" dirty="0" err="1">
                <a:solidFill>
                  <a:srgbClr val="00B050"/>
                </a:solidFill>
              </a:rPr>
              <a:t>cation</a:t>
            </a:r>
            <a:r>
              <a:rPr lang="en-US" b="1" dirty="0">
                <a:solidFill>
                  <a:srgbClr val="00B050"/>
                </a:solidFill>
              </a:rPr>
              <a:t> exchange capacity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Plant available N, P, K, S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Porosity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Aggregate stability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Infiltration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Bulk density</a:t>
            </a: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</a:rPr>
              <a:t>Soil &amp; rooting depths</a:t>
            </a: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</a:rPr>
              <a:t>Soil available water &amp; distribution</a:t>
            </a:r>
          </a:p>
          <a:p>
            <a:pPr>
              <a:defRPr/>
            </a:pPr>
            <a:r>
              <a:rPr lang="en-US" b="1" dirty="0">
                <a:solidFill>
                  <a:schemeClr val="accent3"/>
                </a:solidFill>
              </a:rPr>
              <a:t>Soil surface cover</a:t>
            </a: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1981200" y="1143000"/>
            <a:ext cx="2667000" cy="5842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Chemical soil</a:t>
            </a:r>
          </a:p>
        </p:txBody>
      </p:sp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1905000" y="4800600"/>
            <a:ext cx="2667000" cy="5842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Biological soil</a:t>
            </a:r>
          </a:p>
        </p:txBody>
      </p:sp>
      <p:sp>
        <p:nvSpPr>
          <p:cNvPr id="23560" name="TextBox 9"/>
          <p:cNvSpPr txBox="1">
            <a:spLocks noChangeArrowheads="1"/>
          </p:cNvSpPr>
          <p:nvPr/>
        </p:nvSpPr>
        <p:spPr bwMode="auto">
          <a:xfrm>
            <a:off x="1752600" y="3733800"/>
            <a:ext cx="2667000" cy="584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Physical soil</a:t>
            </a:r>
          </a:p>
        </p:txBody>
      </p: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3733800" y="5943600"/>
            <a:ext cx="5105400" cy="5842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Physical Chemical Biological</a:t>
            </a:r>
          </a:p>
        </p:txBody>
      </p:sp>
      <p:sp>
        <p:nvSpPr>
          <p:cNvPr id="23562" name="TextBox 11"/>
          <p:cNvSpPr txBox="1">
            <a:spLocks noChangeArrowheads="1"/>
          </p:cNvSpPr>
          <p:nvPr/>
        </p:nvSpPr>
        <p:spPr bwMode="auto">
          <a:xfrm>
            <a:off x="609600" y="5943600"/>
            <a:ext cx="2667000" cy="5842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Soil processes</a:t>
            </a:r>
          </a:p>
        </p:txBody>
      </p:sp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0" y="0"/>
            <a:ext cx="8382000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Soil health indicators</a:t>
            </a:r>
            <a:endParaRPr lang="en-US" sz="3200"/>
          </a:p>
        </p:txBody>
      </p:sp>
      <p:sp>
        <p:nvSpPr>
          <p:cNvPr id="15" name="Curved Right Arrow 14"/>
          <p:cNvSpPr/>
          <p:nvPr/>
        </p:nvSpPr>
        <p:spPr>
          <a:xfrm>
            <a:off x="228600" y="3124200"/>
            <a:ext cx="1066800" cy="3124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1295400" y="1371600"/>
            <a:ext cx="914400" cy="3657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4800" dirty="0"/>
          </a:p>
        </p:txBody>
      </p:sp>
      <p:sp>
        <p:nvSpPr>
          <p:cNvPr id="17" name="Striped Right Arrow 16"/>
          <p:cNvSpPr/>
          <p:nvPr/>
        </p:nvSpPr>
        <p:spPr>
          <a:xfrm>
            <a:off x="3200400" y="6019800"/>
            <a:ext cx="533400" cy="457200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4419600" y="3657600"/>
            <a:ext cx="457200" cy="9906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>
            <a:off x="4495800" y="4800600"/>
            <a:ext cx="457200" cy="685800"/>
          </a:xfrm>
          <a:prstGeom prst="leftBrac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4724400" y="990600"/>
            <a:ext cx="228600" cy="2590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(</a:t>
            </a:r>
            <a:r>
              <a:rPr lang="en-US" dirty="0" err="1" smtClean="0"/>
              <a:t>Karlen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Stott, 1994). </a:t>
            </a:r>
          </a:p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(Andrews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Cambardella</a:t>
            </a:r>
            <a:r>
              <a:rPr lang="en-US" dirty="0" smtClean="0"/>
              <a:t>, 2004). </a:t>
            </a:r>
          </a:p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set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 "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,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Service (NRCS)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"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Sementara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 smtClean="0"/>
              <a:t> "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Healthy </a:t>
            </a:r>
            <a:r>
              <a:rPr lang="en-US" b="1" dirty="0"/>
              <a:t>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i="1" dirty="0"/>
              <a:t>1. </a:t>
            </a:r>
            <a:r>
              <a:rPr lang="en-US" b="1" i="1" dirty="0" smtClean="0"/>
              <a:t>Good soil </a:t>
            </a:r>
            <a:r>
              <a:rPr lang="en-US" b="1" i="1" dirty="0" err="1" smtClean="0"/>
              <a:t>tilth</a:t>
            </a:r>
            <a:r>
              <a:rPr lang="en-US" b="1" i="1" dirty="0" smtClean="0"/>
              <a:t> (</a:t>
            </a:r>
            <a:r>
              <a:rPr lang="en-US" b="1" i="1" dirty="0" err="1" smtClean="0"/>
              <a:t>pengolahan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tanah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baik</a:t>
            </a:r>
            <a:r>
              <a:rPr lang="en-US" b="1" i="1" dirty="0" smtClean="0"/>
              <a:t>) </a:t>
            </a:r>
            <a:r>
              <a:rPr lang="en-US" b="1" i="1" dirty="0"/>
              <a:t>	</a:t>
            </a:r>
          </a:p>
          <a:p>
            <a:pPr>
              <a:buNone/>
            </a:pPr>
            <a:r>
              <a:rPr lang="en-US" b="1" i="1" dirty="0"/>
              <a:t>2. Sufficient depth </a:t>
            </a:r>
            <a:r>
              <a:rPr lang="en-US" b="1" i="1" dirty="0" smtClean="0"/>
              <a:t>(</a:t>
            </a:r>
            <a:r>
              <a:rPr lang="en-US" b="1" i="1" dirty="0" err="1" smtClean="0"/>
              <a:t>kedalaman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cukup</a:t>
            </a:r>
            <a:r>
              <a:rPr lang="en-US" b="1" i="1" dirty="0" smtClean="0"/>
              <a:t>) </a:t>
            </a:r>
            <a:r>
              <a:rPr lang="en-US" b="1" i="1" dirty="0"/>
              <a:t>	</a:t>
            </a:r>
          </a:p>
          <a:p>
            <a:pPr>
              <a:buNone/>
            </a:pPr>
            <a:r>
              <a:rPr lang="en-US" b="1" i="1" dirty="0" smtClean="0"/>
              <a:t>3. Sufficient </a:t>
            </a:r>
            <a:r>
              <a:rPr lang="en-US" b="1" i="1" dirty="0"/>
              <a:t>but not excess </a:t>
            </a:r>
            <a:r>
              <a:rPr lang="en-US" b="1" i="1" dirty="0" smtClean="0"/>
              <a:t>supply of nutrients (</a:t>
            </a:r>
            <a:r>
              <a:rPr lang="en-US" b="1" i="1" dirty="0" err="1" smtClean="0"/>
              <a:t>nutrisi</a:t>
            </a:r>
            <a:r>
              <a:rPr lang="en-US" b="1" i="1" dirty="0" smtClean="0"/>
              <a:t>  </a:t>
            </a:r>
            <a:r>
              <a:rPr lang="en-US" b="1" i="1" dirty="0" err="1" smtClean="0"/>
              <a:t>cukup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kelebihan</a:t>
            </a:r>
            <a:r>
              <a:rPr lang="en-US" b="1" i="1" dirty="0" smtClean="0"/>
              <a:t>)</a:t>
            </a:r>
          </a:p>
          <a:p>
            <a:pPr>
              <a:buNone/>
            </a:pPr>
            <a:r>
              <a:rPr lang="en-US" b="1" i="1" dirty="0" smtClean="0"/>
              <a:t>4</a:t>
            </a:r>
            <a:r>
              <a:rPr lang="en-US" b="1" i="1" dirty="0"/>
              <a:t>. Small population of plant </a:t>
            </a:r>
            <a:r>
              <a:rPr lang="en-US" b="1" i="1" dirty="0" smtClean="0"/>
              <a:t>pathogens and insect pests (</a:t>
            </a:r>
            <a:r>
              <a:rPr lang="en-US" b="1" i="1" dirty="0" err="1" smtClean="0"/>
              <a:t>kecilnya</a:t>
            </a:r>
            <a:r>
              <a:rPr lang="en-US" b="1" i="1" dirty="0" smtClean="0"/>
              <a:t> </a:t>
            </a:r>
            <a:r>
              <a:rPr lang="en-US" b="1" i="1" dirty="0" err="1" smtClean="0"/>
              <a:t>populasi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hama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patogen</a:t>
            </a:r>
            <a:r>
              <a:rPr lang="en-US" b="1" i="1" dirty="0" smtClean="0"/>
              <a:t> </a:t>
            </a:r>
            <a:r>
              <a:rPr lang="en-US" b="1" i="1" dirty="0" err="1" smtClean="0"/>
              <a:t>tanaman</a:t>
            </a:r>
            <a:r>
              <a:rPr lang="en-US" b="1" i="1" dirty="0" smtClean="0"/>
              <a:t>) </a:t>
            </a:r>
            <a:endParaRPr lang="en-US" b="1" i="1" dirty="0"/>
          </a:p>
          <a:p>
            <a:pPr>
              <a:buNone/>
            </a:pPr>
            <a:r>
              <a:rPr lang="en-US" b="1" i="1" dirty="0" smtClean="0"/>
              <a:t>5</a:t>
            </a:r>
            <a:r>
              <a:rPr lang="en-US" b="1" i="1" dirty="0"/>
              <a:t>. Good soil drainage </a:t>
            </a:r>
            <a:r>
              <a:rPr lang="en-US" b="1" i="1" dirty="0" smtClean="0"/>
              <a:t>(</a:t>
            </a:r>
            <a:r>
              <a:rPr lang="en-US" b="1" i="1" dirty="0" err="1" smtClean="0"/>
              <a:t>drainase</a:t>
            </a:r>
            <a:r>
              <a:rPr lang="en-US" b="1" i="1" dirty="0" smtClean="0"/>
              <a:t> </a:t>
            </a:r>
            <a:r>
              <a:rPr lang="en-US" b="1" i="1" dirty="0" err="1" smtClean="0"/>
              <a:t>baik</a:t>
            </a:r>
            <a:r>
              <a:rPr lang="en-US" b="1" i="1" dirty="0" smtClean="0"/>
              <a:t>)</a:t>
            </a:r>
            <a:r>
              <a:rPr lang="en-US" b="1" i="1" dirty="0"/>
              <a:t>	</a:t>
            </a:r>
          </a:p>
          <a:p>
            <a:pPr>
              <a:buNone/>
            </a:pPr>
            <a:r>
              <a:rPr lang="en-US" b="1" i="1" dirty="0"/>
              <a:t>6. Large population of beneficial organisms </a:t>
            </a:r>
            <a:r>
              <a:rPr lang="en-US" b="1" i="1" dirty="0" smtClean="0"/>
              <a:t>(</a:t>
            </a:r>
            <a:r>
              <a:rPr lang="en-US" b="1" i="1" dirty="0" err="1" smtClean="0"/>
              <a:t>populasi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organisme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menguntungkan</a:t>
            </a:r>
            <a:r>
              <a:rPr lang="en-US" b="1" i="1" dirty="0" smtClean="0"/>
              <a:t>)</a:t>
            </a:r>
            <a:r>
              <a:rPr lang="en-US" b="1" i="1" dirty="0"/>
              <a:t>	</a:t>
            </a:r>
          </a:p>
          <a:p>
            <a:pPr>
              <a:buNone/>
            </a:pPr>
            <a:r>
              <a:rPr lang="en-US" b="1" i="1" dirty="0"/>
              <a:t>7. Low weed pressure </a:t>
            </a:r>
            <a:r>
              <a:rPr lang="en-US" b="1" i="1" dirty="0" smtClean="0"/>
              <a:t>(</a:t>
            </a:r>
            <a:r>
              <a:rPr lang="en-US" b="1" i="1" dirty="0" err="1" smtClean="0"/>
              <a:t>gulma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sedikit</a:t>
            </a:r>
            <a:r>
              <a:rPr lang="en-US" b="1" i="1" dirty="0" smtClean="0"/>
              <a:t>)</a:t>
            </a:r>
            <a:r>
              <a:rPr lang="en-US" b="1" i="1" dirty="0"/>
              <a:t>	</a:t>
            </a:r>
          </a:p>
          <a:p>
            <a:pPr>
              <a:buNone/>
            </a:pPr>
            <a:r>
              <a:rPr lang="en-US" b="1" i="1" dirty="0"/>
              <a:t>8. Free of chemicals and toxins </a:t>
            </a:r>
            <a:r>
              <a:rPr lang="en-US" b="1" i="1" dirty="0" smtClean="0"/>
              <a:t>that may harm the crop (</a:t>
            </a:r>
            <a:r>
              <a:rPr lang="en-US" b="1" i="1" dirty="0" err="1" smtClean="0"/>
              <a:t>bebas</a:t>
            </a:r>
            <a:r>
              <a:rPr lang="en-US" b="1" i="1" dirty="0" smtClean="0"/>
              <a:t> </a:t>
            </a:r>
            <a:r>
              <a:rPr lang="en-US" b="1" i="1" dirty="0" err="1" smtClean="0"/>
              <a:t>bahan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kimia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racun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dapat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membahayakan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tanaman</a:t>
            </a:r>
            <a:r>
              <a:rPr lang="en-US" b="1" i="1" dirty="0" smtClean="0"/>
              <a:t>)</a:t>
            </a:r>
            <a:endParaRPr lang="en-US" b="1" i="1" dirty="0"/>
          </a:p>
          <a:p>
            <a:pPr>
              <a:buNone/>
            </a:pPr>
            <a:r>
              <a:rPr lang="en-US" b="1" i="1" dirty="0" smtClean="0"/>
              <a:t>9</a:t>
            </a:r>
            <a:r>
              <a:rPr lang="en-US" b="1" i="1" dirty="0"/>
              <a:t>. Resistant to degradation </a:t>
            </a:r>
            <a:r>
              <a:rPr lang="en-US" b="1" i="1" dirty="0" smtClean="0"/>
              <a:t>(</a:t>
            </a:r>
            <a:r>
              <a:rPr lang="en-US" b="1" i="1" dirty="0" err="1" smtClean="0"/>
              <a:t>tahan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terhadap</a:t>
            </a:r>
            <a:r>
              <a:rPr lang="en-US" b="1" i="1" dirty="0" smtClean="0"/>
              <a:t> </a:t>
            </a:r>
            <a:r>
              <a:rPr lang="en-US" b="1" i="1" dirty="0" err="1" smtClean="0"/>
              <a:t>degradasi</a:t>
            </a:r>
            <a:r>
              <a:rPr lang="en-US" b="1" i="1" dirty="0" smtClean="0"/>
              <a:t>)</a:t>
            </a:r>
            <a:r>
              <a:rPr lang="en-US" b="1" i="1" dirty="0"/>
              <a:t>	</a:t>
            </a:r>
          </a:p>
          <a:p>
            <a:pPr>
              <a:buNone/>
            </a:pPr>
            <a:r>
              <a:rPr lang="en-US" b="1" i="1" dirty="0"/>
              <a:t>10. Resilience when unfavorable conditions </a:t>
            </a:r>
            <a:r>
              <a:rPr lang="en-US" b="1" i="1" dirty="0" smtClean="0"/>
              <a:t>occur (</a:t>
            </a:r>
            <a:r>
              <a:rPr lang="fi-FI" b="1" i="1" dirty="0" smtClean="0"/>
              <a:t>ketahanan ketika kondisi tidak menguntungkan terjadi)</a:t>
            </a:r>
            <a:r>
              <a:rPr lang="en-US" b="1" i="1" dirty="0" smtClean="0"/>
              <a:t> </a:t>
            </a:r>
            <a:r>
              <a:rPr lang="en-US" b="1" i="1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soil health indicators used to asses soil function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Soil 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Soil organic matter (SOM)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Soil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structure,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stability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nutrient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retention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soil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erosion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Physical: soil aggregate stability,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infiltration and bulk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Retention and mobility of water and nutrients; habitat for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macro and micro fauna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Chemical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pH,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extractable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soil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nutrients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N-P-K and base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cations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 Mg &amp;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Soil biological and chemical activity thresholds; plant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available nutrients and potential for N and P as well as loss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Ca, g &amp; 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Biological: microbial biomass C and N;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potentially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mineralizable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Microbial catalytic potential and repository for C and N; soil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productivity and N supplying potential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510</Words>
  <Application>Microsoft Office PowerPoint</Application>
  <PresentationFormat>On-screen Show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Kesehatan tanah (Soil Healthy)</vt:lpstr>
      <vt:lpstr>Definisi</vt:lpstr>
      <vt:lpstr>Kesehatan tanah</vt:lpstr>
      <vt:lpstr>Slide 4</vt:lpstr>
      <vt:lpstr>Kesehatan tanah dan kualitas tanah</vt:lpstr>
      <vt:lpstr>Hubungan kualitas dan kesehatan tanah</vt:lpstr>
      <vt:lpstr> Nasional Konservasi Sumber Daya Service (NRCS) </vt:lpstr>
      <vt:lpstr>Characteristics of Healthy Soil</vt:lpstr>
      <vt:lpstr>Summary of soil health indicators used to asses soil function</vt:lpstr>
    </vt:vector>
  </TitlesOfParts>
  <Company>yk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Kesetatan tanah (soil healty)</dc:title>
  <dc:creator>axioo</dc:creator>
  <cp:lastModifiedBy>axioo</cp:lastModifiedBy>
  <cp:revision>10</cp:revision>
  <dcterms:created xsi:type="dcterms:W3CDTF">2015-09-28T05:02:51Z</dcterms:created>
  <dcterms:modified xsi:type="dcterms:W3CDTF">2017-10-31T03:10:42Z</dcterms:modified>
</cp:coreProperties>
</file>