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A503-F283-4BC9-B246-8ADE092773C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FFB9-C0BF-4C41-A89E-E2D0A007BF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dirty="0" smtClean="0"/>
              <a:t>Dr. Ir. </a:t>
            </a:r>
            <a:r>
              <a:rPr lang="en-US" dirty="0" err="1" smtClean="0"/>
              <a:t>Susila</a:t>
            </a:r>
            <a:r>
              <a:rPr lang="en-US" dirty="0" smtClean="0"/>
              <a:t> </a:t>
            </a:r>
            <a:r>
              <a:rPr lang="en-US" dirty="0" err="1" smtClean="0"/>
              <a:t>Herlambang</a:t>
            </a:r>
            <a:r>
              <a:rPr lang="en-US" dirty="0" smtClean="0"/>
              <a:t>, </a:t>
            </a:r>
            <a:r>
              <a:rPr lang="en-US" dirty="0" err="1" smtClean="0"/>
              <a:t>MSi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air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yang </a:t>
            </a:r>
            <a:r>
              <a:rPr lang="en-US" dirty="0" err="1" smtClean="0"/>
              <a:t>terbawakan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komposisi</a:t>
            </a:r>
            <a:r>
              <a:rPr lang="en-US" dirty="0"/>
              <a:t> air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air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diuapkan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padatan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 err="1"/>
              <a:t>Sifat</a:t>
            </a:r>
            <a:r>
              <a:rPr lang="en-US" dirty="0"/>
              <a:t>/ 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mempengaruhi</a:t>
            </a:r>
            <a:r>
              <a:rPr lang="en-US" dirty="0" smtClean="0"/>
              <a:t> 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;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evapotranspirasi</a:t>
            </a:r>
            <a:r>
              <a:rPr lang="en-US" dirty="0"/>
              <a:t>;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/>
              <a:t>Tanah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infiltrasi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perkolasi</a:t>
            </a:r>
            <a:r>
              <a:rPr lang="en-US" dirty="0"/>
              <a:t>;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kerapatan</a:t>
            </a:r>
            <a:r>
              <a:rPr lang="en-US" dirty="0"/>
              <a:t> </a:t>
            </a:r>
            <a:r>
              <a:rPr lang="en-US" dirty="0" err="1"/>
              <a:t>drainase</a:t>
            </a:r>
            <a:r>
              <a:rPr lang="en-US" dirty="0"/>
              <a:t>;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penutupan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permukaan</a:t>
            </a:r>
            <a:r>
              <a:rPr lang="en-US" dirty="0"/>
              <a:t>;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 DAS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pengukur</a:t>
            </a:r>
            <a:r>
              <a:rPr lang="en-US" dirty="0"/>
              <a:t> </a:t>
            </a:r>
            <a:r>
              <a:rPr lang="en-US" dirty="0" err="1"/>
              <a:t>alliran</a:t>
            </a:r>
            <a:r>
              <a:rPr lang="en-US" dirty="0"/>
              <a:t> air,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menduga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DAS.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model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Rational  </a:t>
            </a:r>
            <a:r>
              <a:rPr lang="en-US" dirty="0" err="1" smtClean="0"/>
              <a:t>Methode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 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DAS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luasan</a:t>
            </a:r>
            <a:r>
              <a:rPr lang="en-US" dirty="0"/>
              <a:t> areal </a:t>
            </a:r>
            <a:r>
              <a:rPr lang="en-US" dirty="0" err="1"/>
              <a:t>sebesar</a:t>
            </a:r>
            <a:r>
              <a:rPr lang="en-US" dirty="0"/>
              <a:t> 1300 Ha 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13 km</a:t>
            </a:r>
            <a:r>
              <a:rPr lang="en-US" baseline="30000" dirty="0"/>
              <a:t>2</a:t>
            </a:r>
            <a:r>
              <a:rPr lang="en-US" dirty="0"/>
              <a:t>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perkampungan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rational </a:t>
            </a:r>
            <a:r>
              <a:rPr lang="en-US" dirty="0" err="1"/>
              <a:t>methode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DAS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 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	RATIONAL </a:t>
            </a:r>
            <a:r>
              <a:rPr lang="en-US" b="1" dirty="0"/>
              <a:t>METHODE,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rasional</a:t>
            </a:r>
            <a:r>
              <a:rPr lang="en-US" b="1" dirty="0"/>
              <a:t> yang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laju</a:t>
            </a:r>
            <a:r>
              <a:rPr lang="en-US" b="1" dirty="0"/>
              <a:t> </a:t>
            </a:r>
            <a:r>
              <a:rPr lang="en-US" b="1" dirty="0" err="1"/>
              <a:t>puncak</a:t>
            </a:r>
            <a:r>
              <a:rPr lang="en-US" b="1" dirty="0"/>
              <a:t> </a:t>
            </a:r>
            <a:r>
              <a:rPr lang="en-US" b="1" dirty="0" err="1"/>
              <a:t>aliran</a:t>
            </a:r>
            <a:r>
              <a:rPr lang="en-US" b="1" dirty="0"/>
              <a:t> </a:t>
            </a:r>
            <a:r>
              <a:rPr lang="en-US" b="1" dirty="0" err="1"/>
              <a:t>permukaan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memperhitungkan</a:t>
            </a:r>
            <a:r>
              <a:rPr lang="en-US" b="1" dirty="0"/>
              <a:t> </a:t>
            </a:r>
            <a:r>
              <a:rPr lang="en-US" b="1" dirty="0" err="1"/>
              <a:t>massa</a:t>
            </a:r>
            <a:r>
              <a:rPr lang="en-US" b="1" dirty="0"/>
              <a:t> </a:t>
            </a:r>
            <a:r>
              <a:rPr lang="en-US" b="1" dirty="0" err="1"/>
              <a:t>konsentrasi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air yang </a:t>
            </a:r>
            <a:r>
              <a:rPr lang="en-US" b="1" dirty="0" err="1"/>
              <a:t>mengalir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/>
              <a:t>terjauh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aliran</a:t>
            </a:r>
            <a:r>
              <a:rPr lang="en-US" b="1" dirty="0"/>
              <a:t> </a:t>
            </a:r>
            <a:r>
              <a:rPr lang="en-US" b="1" dirty="0" err="1"/>
              <a:t>keluar</a:t>
            </a:r>
            <a:r>
              <a:rPr lang="en-US" b="1" dirty="0"/>
              <a:t> (out let).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             Q  </a:t>
            </a:r>
            <a:r>
              <a:rPr lang="en-US" dirty="0"/>
              <a:t>=  0.0028   C . I . </a:t>
            </a:r>
            <a:r>
              <a:rPr lang="en-US" dirty="0" smtClean="0"/>
              <a:t>A</a:t>
            </a:r>
          </a:p>
          <a:p>
            <a:pPr lvl="3">
              <a:buNone/>
            </a:pPr>
            <a:r>
              <a:rPr lang="en-US" dirty="0"/>
              <a:t>Q   = Debit </a:t>
            </a:r>
            <a:r>
              <a:rPr lang="en-US" dirty="0" err="1"/>
              <a:t>Aliran</a:t>
            </a:r>
            <a:r>
              <a:rPr lang="en-US" dirty="0"/>
              <a:t> (Cubic feed per Second)</a:t>
            </a:r>
          </a:p>
          <a:p>
            <a:pPr lvl="3">
              <a:buNone/>
            </a:pPr>
            <a:r>
              <a:rPr lang="en-US" dirty="0"/>
              <a:t> </a:t>
            </a:r>
            <a:r>
              <a:rPr lang="en-US" dirty="0" smtClean="0"/>
              <a:t>I    </a:t>
            </a:r>
            <a:r>
              <a:rPr lang="en-US" dirty="0"/>
              <a:t>= 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( </a:t>
            </a:r>
            <a:r>
              <a:rPr lang="en-US" dirty="0" err="1"/>
              <a:t>inchi</a:t>
            </a:r>
            <a:r>
              <a:rPr lang="en-US" dirty="0"/>
              <a:t>/day)</a:t>
            </a:r>
          </a:p>
          <a:p>
            <a:pPr lvl="3">
              <a:buNone/>
            </a:pPr>
            <a:r>
              <a:rPr lang="en-US" dirty="0"/>
              <a:t> </a:t>
            </a:r>
            <a:r>
              <a:rPr lang="en-US" dirty="0" smtClean="0"/>
              <a:t>C   </a:t>
            </a:r>
            <a:r>
              <a:rPr lang="en-US" dirty="0"/>
              <a:t>= 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(</a:t>
            </a:r>
            <a:r>
              <a:rPr lang="en-US" dirty="0" err="1"/>
              <a:t>tabel</a:t>
            </a:r>
            <a:r>
              <a:rPr lang="en-US" dirty="0"/>
              <a:t>. 1)</a:t>
            </a:r>
          </a:p>
          <a:p>
            <a:pPr lvl="3">
              <a:buNone/>
            </a:pPr>
            <a:r>
              <a:rPr lang="en-US" dirty="0"/>
              <a:t>  </a:t>
            </a:r>
            <a:r>
              <a:rPr lang="en-US" dirty="0" smtClean="0"/>
              <a:t>A  </a:t>
            </a:r>
            <a:r>
              <a:rPr lang="en-US" dirty="0"/>
              <a:t>=  </a:t>
            </a:r>
            <a:r>
              <a:rPr lang="en-US" dirty="0" err="1"/>
              <a:t>Luas</a:t>
            </a:r>
            <a:r>
              <a:rPr lang="en-US" dirty="0"/>
              <a:t> DAS (Acre)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Methode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mengasumsikan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Methode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menduga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Methode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lvl="0"/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indentik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Time of concentration (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DAS)</a:t>
            </a:r>
          </a:p>
          <a:p>
            <a:pPr lvl="0"/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yang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dikawasan</a:t>
            </a:r>
            <a:r>
              <a:rPr lang="en-US" dirty="0"/>
              <a:t> DAS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seragam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Aliran</a:t>
            </a:r>
            <a:r>
              <a:rPr lang="en-US" i="1" dirty="0"/>
              <a:t> </a:t>
            </a:r>
            <a:r>
              <a:rPr lang="en-US" i="1" dirty="0" err="1"/>
              <a:t>permukaan</a:t>
            </a:r>
            <a:r>
              <a:rPr lang="en-US" i="1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air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sungai</a:t>
            </a:r>
            <a:r>
              <a:rPr lang="en-US" dirty="0"/>
              <a:t>, </a:t>
            </a:r>
            <a:r>
              <a:rPr lang="en-US" dirty="0" err="1"/>
              <a:t>danau</a:t>
            </a:r>
            <a:r>
              <a:rPr lang="en-US" dirty="0"/>
              <a:t>,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/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 smtClean="0"/>
              <a:t>.</a:t>
            </a:r>
          </a:p>
          <a:p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>
                <a:sym typeface="Wingdings" pitchFamily="2" charset="2"/>
              </a:rPr>
              <a:t>d</a:t>
            </a:r>
            <a:r>
              <a:rPr lang="en-US" dirty="0" err="1" smtClean="0">
                <a:sym typeface="Wingdings" pitchFamily="2" charset="2"/>
              </a:rPr>
              <a:t>istribusi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hujan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kelembaban</a:t>
            </a:r>
            <a:r>
              <a:rPr lang="en-US" dirty="0" smtClean="0">
                <a:sym typeface="Wingdings" pitchFamily="2" charset="2"/>
              </a:rPr>
              <a:t> air </a:t>
            </a:r>
            <a:r>
              <a:rPr lang="en-US" dirty="0" err="1" smtClean="0">
                <a:sym typeface="Wingdings" pitchFamily="2" charset="2"/>
              </a:rPr>
              <a:t>anah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ampicedent</a:t>
            </a:r>
            <a:r>
              <a:rPr lang="en-US" dirty="0" smtClean="0">
                <a:sym typeface="Wingdings" pitchFamily="2" charset="2"/>
              </a:rPr>
              <a:t> moisture condition)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(</a:t>
            </a:r>
            <a:r>
              <a:rPr lang="en-US" dirty="0" err="1" smtClean="0"/>
              <a:t>wather</a:t>
            </a:r>
            <a:r>
              <a:rPr lang="en-US" dirty="0" smtClean="0"/>
              <a:t> shed)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Ukuran</a:t>
            </a:r>
            <a:r>
              <a:rPr lang="en-US" dirty="0"/>
              <a:t> DAS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DAS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time of </a:t>
            </a:r>
            <a:r>
              <a:rPr lang="en-US" dirty="0" smtClean="0"/>
              <a:t>concentration (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diperlukan</a:t>
            </a:r>
            <a:r>
              <a:rPr lang="en-US" dirty="0"/>
              <a:t> air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terjauh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Outlet).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Time Base </a:t>
            </a:r>
            <a:r>
              <a:rPr lang="en-US" dirty="0" err="1"/>
              <a:t>yaitu</a:t>
            </a:r>
            <a:r>
              <a:rPr lang="en-US" dirty="0"/>
              <a:t> 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/>
              <a:t>Bentuk</a:t>
            </a:r>
            <a:r>
              <a:rPr lang="en-US" dirty="0"/>
              <a:t> DAS,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Time of </a:t>
            </a:r>
            <a:r>
              <a:rPr lang="en-US" dirty="0" smtClean="0"/>
              <a:t>Concentration.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/>
              <a:t>Elevasi</a:t>
            </a:r>
            <a:r>
              <a:rPr lang="en-US" dirty="0"/>
              <a:t> DAS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menentukan</a:t>
            </a:r>
            <a:r>
              <a:rPr lang="en-US" dirty="0"/>
              <a:t> type </a:t>
            </a:r>
            <a:r>
              <a:rPr lang="en-US" dirty="0" err="1"/>
              <a:t>hujan</a:t>
            </a:r>
            <a:r>
              <a:rPr lang="en-US" dirty="0"/>
              <a:t>,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dataran</a:t>
            </a:r>
            <a:r>
              <a:rPr lang="en-US" dirty="0"/>
              <a:t>. DAS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hilir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DAS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 smtClean="0"/>
              <a:t>hulu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err="1"/>
              <a:t>Kerapatan</a:t>
            </a:r>
            <a:r>
              <a:rPr lang="en-US" dirty="0"/>
              <a:t> </a:t>
            </a:r>
            <a:r>
              <a:rPr lang="en-US" dirty="0" err="1" smtClean="0"/>
              <a:t>aliran-aliran</a:t>
            </a:r>
            <a:r>
              <a:rPr lang="en-US" dirty="0" smtClean="0"/>
              <a:t> </a:t>
            </a:r>
            <a:r>
              <a:rPr lang="en-US" dirty="0" err="1"/>
              <a:t>sungai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diterobos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air.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5. </a:t>
            </a:r>
            <a:r>
              <a:rPr lang="en-US" dirty="0" err="1"/>
              <a:t>Jenis</a:t>
            </a:r>
            <a:r>
              <a:rPr lang="en-US" dirty="0"/>
              <a:t> Tanah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Tanah-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 </a:t>
            </a:r>
            <a:r>
              <a:rPr lang="en-US" dirty="0" err="1"/>
              <a:t>infiltrasi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kedap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6.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Lahan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Tanah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monokultur,hutan</a:t>
            </a:r>
            <a:r>
              <a:rPr lang="en-US" dirty="0"/>
              <a:t>, </a:t>
            </a:r>
            <a:r>
              <a:rPr lang="en-US" dirty="0" err="1"/>
              <a:t>pertanian</a:t>
            </a:r>
            <a:r>
              <a:rPr lang="en-US" dirty="0"/>
              <a:t>, </a:t>
            </a:r>
            <a:r>
              <a:rPr lang="en-US" dirty="0" err="1"/>
              <a:t>perkebunan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Tanah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intensif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infiltrasi</a:t>
            </a:r>
            <a:r>
              <a:rPr lang="en-US" dirty="0"/>
              <a:t> yang </a:t>
            </a:r>
            <a:r>
              <a:rPr lang="en-US" dirty="0" err="1"/>
              <a:t>besar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Vegetasi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vegetasi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berdaun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, </a:t>
            </a:r>
            <a:r>
              <a:rPr lang="en-US" dirty="0" err="1"/>
              <a:t>menyempit</a:t>
            </a:r>
            <a:r>
              <a:rPr lang="en-US" dirty="0"/>
              <a:t>,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sebagainnya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vegetasi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vegetasi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rerumputan</a:t>
            </a:r>
            <a:r>
              <a:rPr lang="en-US" dirty="0"/>
              <a:t>, </a:t>
            </a:r>
            <a:r>
              <a:rPr lang="en-US" dirty="0" err="1"/>
              <a:t>perdu</a:t>
            </a:r>
            <a:r>
              <a:rPr lang="en-US" dirty="0"/>
              <a:t>, </a:t>
            </a:r>
            <a:r>
              <a:rPr lang="en-US" dirty="0" err="1"/>
              <a:t>semusim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 smtClean="0"/>
              <a:t>Permukaan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air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dipermukaan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air </a:t>
            </a:r>
            <a:r>
              <a:rPr lang="en-US" dirty="0" err="1"/>
              <a:t>atau</a:t>
            </a:r>
            <a:r>
              <a:rPr lang="en-US" dirty="0"/>
              <a:t> volume air.</a:t>
            </a:r>
          </a:p>
          <a:p>
            <a:pPr marL="514350" lvl="0" indent="-514350">
              <a:buNone/>
            </a:pP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 smtClean="0"/>
              <a:t>Permukaan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/>
              <a:t>J</a:t>
            </a:r>
            <a:r>
              <a:rPr lang="en-US" dirty="0" err="1" smtClean="0"/>
              <a:t>umlah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volume </a:t>
            </a:r>
            <a:r>
              <a:rPr lang="en-US" dirty="0"/>
              <a:t>air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perjam</a:t>
            </a:r>
            <a:r>
              <a:rPr lang="en-US" dirty="0"/>
              <a:t> (m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, m</a:t>
            </a:r>
            <a:r>
              <a:rPr lang="en-US" baseline="30000" dirty="0"/>
              <a:t>3</a:t>
            </a:r>
            <a:r>
              <a:rPr lang="en-US" dirty="0"/>
              <a:t>/jam).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smtClean="0"/>
              <a:t>DEBIT,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i="1" dirty="0" err="1"/>
              <a:t>Aotumatics</a:t>
            </a:r>
            <a:r>
              <a:rPr lang="en-US" i="1" dirty="0"/>
              <a:t> Water Level  Recorder</a:t>
            </a:r>
            <a:r>
              <a:rPr lang="en-US" dirty="0"/>
              <a:t> (AWLR)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                  Q = </a:t>
            </a:r>
            <a:r>
              <a:rPr lang="en-US" dirty="0" err="1" smtClean="0"/>
              <a:t>AxV</a:t>
            </a:r>
            <a:r>
              <a:rPr lang="en-US" dirty="0" smtClean="0"/>
              <a:t>  </a:t>
            </a:r>
          </a:p>
          <a:p>
            <a:pPr lvl="2">
              <a:buNone/>
            </a:pPr>
            <a:r>
              <a:rPr lang="en-US" sz="2600" dirty="0"/>
              <a:t>A   =  </a:t>
            </a:r>
            <a:r>
              <a:rPr lang="en-US" sz="2600" dirty="0" err="1"/>
              <a:t>luas</a:t>
            </a:r>
            <a:r>
              <a:rPr lang="en-US" sz="2600" dirty="0"/>
              <a:t> </a:t>
            </a:r>
            <a:r>
              <a:rPr lang="en-US" sz="2600" dirty="0" err="1"/>
              <a:t>penampang</a:t>
            </a:r>
            <a:r>
              <a:rPr lang="en-US" sz="2600" dirty="0"/>
              <a:t> (m</a:t>
            </a:r>
            <a:r>
              <a:rPr lang="en-US" sz="2600" baseline="30000" dirty="0"/>
              <a:t>2</a:t>
            </a:r>
            <a:r>
              <a:rPr lang="en-US" sz="2600" dirty="0"/>
              <a:t>).</a:t>
            </a:r>
          </a:p>
          <a:p>
            <a:pPr lvl="2">
              <a:buNone/>
            </a:pPr>
            <a:r>
              <a:rPr lang="en-US" sz="2600" dirty="0" smtClean="0"/>
              <a:t>V   </a:t>
            </a:r>
            <a:r>
              <a:rPr lang="en-US" sz="2600" dirty="0"/>
              <a:t>=  </a:t>
            </a:r>
            <a:r>
              <a:rPr lang="en-US" sz="2600" dirty="0" err="1"/>
              <a:t>kecepatan</a:t>
            </a:r>
            <a:r>
              <a:rPr lang="en-US" sz="2600" dirty="0"/>
              <a:t> air </a:t>
            </a:r>
            <a:r>
              <a:rPr lang="en-US" sz="2600" dirty="0" err="1"/>
              <a:t>mengalir</a:t>
            </a:r>
            <a:r>
              <a:rPr lang="en-US" sz="2600" dirty="0"/>
              <a:t> (m/</a:t>
            </a:r>
            <a:r>
              <a:rPr lang="en-US" sz="2600" dirty="0" err="1"/>
              <a:t>dt</a:t>
            </a:r>
            <a:r>
              <a:rPr lang="en-US" sz="2600" dirty="0"/>
              <a:t>)</a:t>
            </a:r>
          </a:p>
          <a:p>
            <a:pPr lvl="2">
              <a:buNone/>
            </a:pPr>
            <a:r>
              <a:rPr lang="en-US" sz="2600" dirty="0" smtClean="0"/>
              <a:t>Q   </a:t>
            </a:r>
            <a:r>
              <a:rPr lang="en-US" sz="2600" dirty="0"/>
              <a:t>= debit air (m</a:t>
            </a:r>
            <a:r>
              <a:rPr lang="en-US" sz="2600" baseline="30000" dirty="0"/>
              <a:t>3</a:t>
            </a:r>
            <a:r>
              <a:rPr lang="en-US" sz="2600" dirty="0"/>
              <a:t>/</a:t>
            </a:r>
            <a:r>
              <a:rPr lang="en-US" sz="2600" dirty="0" err="1"/>
              <a:t>dt</a:t>
            </a:r>
            <a:r>
              <a:rPr lang="en-US" sz="2600" dirty="0"/>
              <a:t>, m</a:t>
            </a:r>
            <a:r>
              <a:rPr lang="en-US" sz="2600" baseline="30000" dirty="0"/>
              <a:t>3</a:t>
            </a:r>
            <a:r>
              <a:rPr lang="en-US" sz="2600" dirty="0"/>
              <a:t>/jam</a:t>
            </a:r>
            <a:r>
              <a:rPr lang="en-US" sz="2600" dirty="0" smtClean="0"/>
              <a:t>).</a:t>
            </a:r>
          </a:p>
          <a:p>
            <a:pPr lvl="2">
              <a:buNone/>
            </a:pPr>
            <a:endParaRPr lang="en-US" sz="2600" dirty="0"/>
          </a:p>
          <a:p>
            <a:pPr marL="514350" lvl="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smtClean="0"/>
              <a:t>air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(Radius </a:t>
            </a:r>
            <a:r>
              <a:rPr lang="en-US" dirty="0" err="1"/>
              <a:t>Hidrolik</a:t>
            </a:r>
            <a:r>
              <a:rPr lang="en-US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kekasaran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 smtClean="0"/>
              <a:t>lereng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V  </a:t>
            </a:r>
            <a:r>
              <a:rPr lang="en-US" dirty="0"/>
              <a:t>=  </a:t>
            </a:r>
            <a:r>
              <a:rPr lang="en-US" u="sng" dirty="0" smtClean="0"/>
              <a:t>R </a:t>
            </a:r>
            <a:r>
              <a:rPr lang="en-US" u="sng" baseline="30000" dirty="0"/>
              <a:t>2/3</a:t>
            </a:r>
            <a:r>
              <a:rPr lang="en-US" u="sng" dirty="0"/>
              <a:t> S </a:t>
            </a:r>
            <a:r>
              <a:rPr lang="en-US" u="sng" baseline="30000" dirty="0" smtClean="0"/>
              <a:t>1/2 </a:t>
            </a:r>
            <a:r>
              <a:rPr lang="en-US" baseline="30000" dirty="0" smtClean="0"/>
              <a:t>    …………  (PERSAMAN MANNING)</a:t>
            </a:r>
            <a:endParaRPr lang="en-US" sz="2000" dirty="0"/>
          </a:p>
          <a:p>
            <a:pPr>
              <a:buNone/>
            </a:pPr>
            <a:r>
              <a:rPr lang="en-US" sz="1500" dirty="0" smtClean="0"/>
              <a:t>                                                                           </a:t>
            </a:r>
            <a:r>
              <a:rPr lang="en-US" sz="4000" dirty="0" smtClean="0"/>
              <a:t>n</a:t>
            </a:r>
            <a:endParaRPr lang="en-US" sz="4000" dirty="0" smtClean="0"/>
          </a:p>
          <a:p>
            <a:pPr lvl="2">
              <a:buNone/>
            </a:pPr>
            <a:r>
              <a:rPr lang="en-US" sz="2000" dirty="0" smtClean="0"/>
              <a:t>V </a:t>
            </a:r>
            <a:r>
              <a:rPr lang="en-US" sz="2000" dirty="0"/>
              <a:t>=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aliran</a:t>
            </a:r>
            <a:r>
              <a:rPr lang="en-US" sz="2000" dirty="0"/>
              <a:t> air(m/</a:t>
            </a:r>
            <a:r>
              <a:rPr lang="en-US" sz="2000" dirty="0" err="1"/>
              <a:t>dt</a:t>
            </a:r>
            <a:r>
              <a:rPr lang="en-US" sz="2000" dirty="0"/>
              <a:t>)</a:t>
            </a:r>
          </a:p>
          <a:p>
            <a:pPr lvl="2">
              <a:buNone/>
            </a:pPr>
            <a:r>
              <a:rPr lang="en-US" sz="2000" dirty="0"/>
              <a:t>R = Radius </a:t>
            </a:r>
            <a:r>
              <a:rPr lang="en-US" sz="2000" dirty="0" err="1"/>
              <a:t>hidrolik</a:t>
            </a:r>
            <a:endParaRPr lang="en-US" sz="2000" dirty="0"/>
          </a:p>
          <a:p>
            <a:pPr lvl="2">
              <a:buNone/>
            </a:pPr>
            <a:r>
              <a:rPr lang="en-US" sz="2000" dirty="0"/>
              <a:t>n = </a:t>
            </a:r>
            <a:r>
              <a:rPr lang="en-US" sz="2000" dirty="0" err="1"/>
              <a:t>Koefisien</a:t>
            </a:r>
            <a:r>
              <a:rPr lang="en-US" sz="2000" dirty="0"/>
              <a:t>  </a:t>
            </a:r>
            <a:r>
              <a:rPr lang="en-US" sz="2000" dirty="0" err="1"/>
              <a:t>kekasaran</a:t>
            </a:r>
            <a:r>
              <a:rPr lang="en-US" sz="2000" dirty="0"/>
              <a:t> </a:t>
            </a:r>
            <a:r>
              <a:rPr lang="en-US" sz="2000" dirty="0" err="1"/>
              <a:t>permukaan</a:t>
            </a:r>
            <a:r>
              <a:rPr lang="en-US" sz="2000" dirty="0"/>
              <a:t> </a:t>
            </a:r>
            <a:r>
              <a:rPr lang="en-US" sz="2000" dirty="0" smtClean="0"/>
              <a:t>(DITENTUKAN</a:t>
            </a:r>
            <a:r>
              <a:rPr lang="en-US" sz="2000" dirty="0" smtClean="0">
                <a:sym typeface="Wingdings" pitchFamily="2" charset="2"/>
              </a:rPr>
              <a:t>TABLE</a:t>
            </a:r>
            <a:r>
              <a:rPr lang="en-US" sz="2000" dirty="0" smtClean="0"/>
              <a:t>)</a:t>
            </a:r>
            <a:endParaRPr lang="en-US" sz="2000" dirty="0"/>
          </a:p>
          <a:p>
            <a:pPr lvl="2">
              <a:buNone/>
            </a:pPr>
            <a:r>
              <a:rPr lang="en-US" sz="2000" dirty="0"/>
              <a:t>S = </a:t>
            </a:r>
            <a:r>
              <a:rPr lang="en-US" sz="2000" dirty="0" err="1"/>
              <a:t>Kecuraman</a:t>
            </a:r>
            <a:r>
              <a:rPr lang="en-US" sz="2000" dirty="0"/>
              <a:t> </a:t>
            </a:r>
            <a:r>
              <a:rPr lang="en-US" sz="2000" dirty="0" err="1"/>
              <a:t>lereng</a:t>
            </a:r>
            <a:endParaRPr lang="en-US" sz="2000" dirty="0"/>
          </a:p>
          <a:p>
            <a:pPr>
              <a:buNone/>
            </a:pPr>
            <a:r>
              <a:rPr lang="en-US" dirty="0" smtClean="0"/>
              <a:t>                                </a:t>
            </a:r>
            <a:endParaRPr lang="en-US" sz="2000" dirty="0"/>
          </a:p>
          <a:p>
            <a:pPr lvl="1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dirty="0" err="1"/>
              <a:t>Turbulensi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air yang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air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pusaran</a:t>
            </a:r>
            <a:r>
              <a:rPr lang="en-US" dirty="0"/>
              <a:t> </a:t>
            </a:r>
            <a:r>
              <a:rPr lang="en-US" dirty="0" smtClean="0"/>
              <a:t>air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Re  </a:t>
            </a:r>
            <a:r>
              <a:rPr lang="en-US" dirty="0"/>
              <a:t>= </a:t>
            </a:r>
            <a:r>
              <a:rPr lang="en-US" u="sng" dirty="0"/>
              <a:t>VR  </a:t>
            </a:r>
            <a:r>
              <a:rPr lang="en-US" dirty="0"/>
              <a:t>                      F  =  </a:t>
            </a:r>
            <a:r>
              <a:rPr lang="en-US" dirty="0" smtClean="0"/>
              <a:t>  </a:t>
            </a:r>
            <a:r>
              <a:rPr lang="en-US" u="sng" dirty="0"/>
              <a:t>V </a:t>
            </a:r>
            <a:r>
              <a:rPr lang="en-US" u="sng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U                                   √ </a:t>
            </a:r>
            <a:r>
              <a:rPr lang="en-US" dirty="0" err="1" smtClean="0"/>
              <a:t>gR</a:t>
            </a:r>
            <a:endParaRPr lang="en-US" dirty="0" smtClean="0"/>
          </a:p>
          <a:p>
            <a:pPr lvl="1">
              <a:buNone/>
            </a:pPr>
            <a:r>
              <a:rPr lang="en-US" dirty="0"/>
              <a:t>Re  = 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Reynold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turbulensi</a:t>
            </a:r>
            <a:endParaRPr lang="en-US" dirty="0"/>
          </a:p>
          <a:p>
            <a:pPr lvl="1">
              <a:buNone/>
            </a:pPr>
            <a:r>
              <a:rPr lang="en-US" dirty="0"/>
              <a:t>R   =  Radius </a:t>
            </a:r>
            <a:r>
              <a:rPr lang="en-US" dirty="0" err="1"/>
              <a:t>Hidrolik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air</a:t>
            </a:r>
          </a:p>
          <a:p>
            <a:pPr lvl="1">
              <a:buNone/>
            </a:pPr>
            <a:r>
              <a:rPr lang="en-US" dirty="0"/>
              <a:t>U =  </a:t>
            </a:r>
            <a:r>
              <a:rPr lang="en-US" dirty="0" err="1"/>
              <a:t>Fiskositas</a:t>
            </a:r>
            <a:r>
              <a:rPr lang="en-US" dirty="0"/>
              <a:t> (</a:t>
            </a:r>
            <a:r>
              <a:rPr lang="en-US" dirty="0" err="1"/>
              <a:t>kekentalan</a:t>
            </a:r>
            <a:r>
              <a:rPr lang="en-US" dirty="0"/>
              <a:t>) </a:t>
            </a:r>
          </a:p>
          <a:p>
            <a:pPr lvl="1">
              <a:buNone/>
            </a:pPr>
            <a:r>
              <a:rPr lang="en-US" dirty="0"/>
              <a:t>F  =  </a:t>
            </a:r>
            <a:r>
              <a:rPr lang="en-US" dirty="0" err="1"/>
              <a:t>Bilangan</a:t>
            </a:r>
            <a:r>
              <a:rPr lang="en-US" dirty="0"/>
              <a:t> Froude </a:t>
            </a:r>
          </a:p>
          <a:p>
            <a:pPr lvl="1">
              <a:buNone/>
            </a:pPr>
            <a:r>
              <a:rPr lang="en-US" dirty="0"/>
              <a:t>g  = </a:t>
            </a:r>
            <a:r>
              <a:rPr lang="en-US" dirty="0" err="1"/>
              <a:t>grafitasi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lang="en-US" dirty="0"/>
          </a:p>
          <a:p>
            <a:pPr lvl="1">
              <a:buNone/>
            </a:pPr>
            <a:r>
              <a:rPr lang="en-US" dirty="0"/>
              <a:t>V =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 smtClean="0"/>
              <a:t>aliran</a:t>
            </a:r>
            <a:endParaRPr lang="en-US" dirty="0" smtClean="0"/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 Re        &lt;500,  </a:t>
            </a:r>
            <a:r>
              <a:rPr lang="en-US" dirty="0" err="1" smtClean="0"/>
              <a:t>maka</a:t>
            </a:r>
            <a:r>
              <a:rPr lang="en-US" dirty="0" smtClean="0"/>
              <a:t> 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lempengan</a:t>
            </a:r>
            <a:r>
              <a:rPr lang="en-US" dirty="0"/>
              <a:t>, 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500 – 2000,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mejadi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turbulensi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         &gt;2000,  </a:t>
            </a:r>
            <a:r>
              <a:rPr lang="en-US" dirty="0" smtClean="0"/>
              <a:t>air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 smtClean="0"/>
              <a:t>bergelombang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Froude </a:t>
            </a:r>
          </a:p>
          <a:p>
            <a:pPr>
              <a:buNone/>
            </a:pPr>
            <a:r>
              <a:rPr lang="en-US" dirty="0" smtClean="0"/>
              <a:t>		&lt; </a:t>
            </a:r>
            <a:r>
              <a:rPr lang="en-US" dirty="0"/>
              <a:t>1, 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subkritik</a:t>
            </a:r>
            <a:r>
              <a:rPr lang="en-US" dirty="0"/>
              <a:t> (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).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&gt; </a:t>
            </a:r>
            <a:r>
              <a:rPr lang="en-US" dirty="0"/>
              <a:t>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superkritik</a:t>
            </a:r>
            <a:r>
              <a:rPr lang="en-US" dirty="0"/>
              <a:t> (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).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472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Aliran Permukaan dan Sifat Aliran Permukaan</vt:lpstr>
      <vt:lpstr>Aliran Permukaan</vt:lpstr>
      <vt:lpstr>Sifat Aliran Permukaan (wather shed)</vt:lpstr>
      <vt:lpstr>Slide 4</vt:lpstr>
      <vt:lpstr>Slide 5</vt:lpstr>
      <vt:lpstr>Slide 6</vt:lpstr>
      <vt:lpstr>Faktor yang mempengaruhi  sifat aliran permukaan</vt:lpstr>
      <vt:lpstr>Slide 8</vt:lpstr>
      <vt:lpstr>Slide 9</vt:lpstr>
      <vt:lpstr>Slide 10</vt:lpstr>
      <vt:lpstr>Slide 11</vt:lpstr>
      <vt:lpstr>Model Aliran Permukaan</vt:lpstr>
      <vt:lpstr>Rational   Methode </vt:lpstr>
      <vt:lpstr>Rational   Methode </vt:lpstr>
      <vt:lpstr>Slide 15</vt:lpstr>
    </vt:vector>
  </TitlesOfParts>
  <Company>yk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Aliran Permukaan dan Sifat Aliran Permukaan</dc:title>
  <dc:creator>axioo</dc:creator>
  <cp:lastModifiedBy>axioo</cp:lastModifiedBy>
  <cp:revision>5</cp:revision>
  <dcterms:created xsi:type="dcterms:W3CDTF">2016-12-01T17:52:25Z</dcterms:created>
  <dcterms:modified xsi:type="dcterms:W3CDTF">2016-12-01T18:54:18Z</dcterms:modified>
</cp:coreProperties>
</file>