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602-A65F-4567-9C54-83C5272A71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9138-443F-4247-995E-6B75C2E3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602-A65F-4567-9C54-83C5272A71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9138-443F-4247-995E-6B75C2E3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602-A65F-4567-9C54-83C5272A71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9138-443F-4247-995E-6B75C2E3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602-A65F-4567-9C54-83C5272A71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9138-443F-4247-995E-6B75C2E3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602-A65F-4567-9C54-83C5272A71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9138-443F-4247-995E-6B75C2E3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602-A65F-4567-9C54-83C5272A71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9138-443F-4247-995E-6B75C2E3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602-A65F-4567-9C54-83C5272A71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9138-443F-4247-995E-6B75C2E3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602-A65F-4567-9C54-83C5272A71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9138-443F-4247-995E-6B75C2E3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602-A65F-4567-9C54-83C5272A71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9138-443F-4247-995E-6B75C2E3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602-A65F-4567-9C54-83C5272A71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9138-443F-4247-995E-6B75C2E3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602-A65F-4567-9C54-83C5272A71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9138-443F-4247-995E-6B75C2E3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E602-A65F-4567-9C54-83C5272A719C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69138-443F-4247-995E-6B75C2E355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adisuyadi326@yohoo.co.i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itchFamily="34" charset="0"/>
              </a:rPr>
              <a:t>PERTUMBUHAN DAN HASIL SELADA(</a:t>
            </a:r>
            <a:r>
              <a:rPr lang="en-US" sz="2400" i="1" dirty="0" err="1">
                <a:latin typeface="Arial Black" pitchFamily="34" charset="0"/>
              </a:rPr>
              <a:t>Lactuca</a:t>
            </a:r>
            <a:r>
              <a:rPr lang="en-US" sz="2400" i="1" dirty="0">
                <a:latin typeface="Arial Black" pitchFamily="34" charset="0"/>
              </a:rPr>
              <a:t> sativa</a:t>
            </a:r>
            <a:r>
              <a:rPr lang="en-US" sz="2400" dirty="0">
                <a:latin typeface="Arial Black" pitchFamily="34" charset="0"/>
              </a:rPr>
              <a:t> L.)  DENGAN PEMUPUKAN NITROGEN DAN KAPUR LIMBAH LAS KARBIT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Suyadi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(</a:t>
            </a:r>
            <a:r>
              <a:rPr lang="en-US" sz="2400" dirty="0" err="1"/>
              <a:t>Agroteknologi</a:t>
            </a:r>
            <a:r>
              <a:rPr lang="en-US" sz="2400" dirty="0"/>
              <a:t> UPN “Veteran” Yogyakarta)</a:t>
            </a:r>
            <a:br>
              <a:rPr lang="en-US" sz="2400" dirty="0"/>
            </a:br>
            <a:r>
              <a:rPr lang="en-US" sz="2400" dirty="0"/>
              <a:t>E-mail: </a:t>
            </a:r>
            <a:r>
              <a:rPr lang="en-US" sz="2400" u="sng" dirty="0">
                <a:hlinkClick r:id="rId2"/>
              </a:rPr>
              <a:t>yadisuyadi326@yohoo.co.id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581400"/>
            <a:ext cx="7239000" cy="2057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 b="1" dirty="0" err="1">
                <a:solidFill>
                  <a:srgbClr val="00B050"/>
                </a:solidFill>
              </a:rPr>
              <a:t>Selada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merupakan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tanaman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sayuran</a:t>
            </a:r>
            <a:r>
              <a:rPr lang="en-US" sz="2000" b="1" dirty="0">
                <a:solidFill>
                  <a:srgbClr val="00B050"/>
                </a:solidFill>
              </a:rPr>
              <a:t> yang  </a:t>
            </a:r>
            <a:r>
              <a:rPr lang="en-US" sz="2000" b="1" dirty="0" err="1">
                <a:solidFill>
                  <a:srgbClr val="00B050"/>
                </a:solidFill>
              </a:rPr>
              <a:t>mengandung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gizi</a:t>
            </a:r>
            <a:r>
              <a:rPr lang="en-US" sz="2000" b="1" dirty="0">
                <a:solidFill>
                  <a:srgbClr val="00B050"/>
                </a:solidFill>
              </a:rPr>
              <a:t> yang  </a:t>
            </a:r>
            <a:r>
              <a:rPr lang="en-US" sz="2000" b="1" dirty="0" err="1">
                <a:solidFill>
                  <a:srgbClr val="00B050"/>
                </a:solidFill>
              </a:rPr>
              <a:t>cukup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tinggi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dan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mudah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dalam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budidayanya</a:t>
            </a:r>
            <a:r>
              <a:rPr lang="en-US" sz="2000" b="1" dirty="0">
                <a:solidFill>
                  <a:srgbClr val="00B050"/>
                </a:solidFill>
              </a:rPr>
              <a:t>. </a:t>
            </a:r>
            <a:r>
              <a:rPr lang="en-US" sz="2000" b="1" dirty="0" err="1">
                <a:solidFill>
                  <a:srgbClr val="00B050"/>
                </a:solidFill>
              </a:rPr>
              <a:t>Permintaan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selada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cukup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meningkat</a:t>
            </a:r>
            <a:r>
              <a:rPr lang="en-US" sz="2000" b="1" dirty="0">
                <a:solidFill>
                  <a:srgbClr val="00B050"/>
                </a:solidFill>
              </a:rPr>
              <a:t>, </a:t>
            </a:r>
            <a:r>
              <a:rPr lang="en-US" sz="2000" b="1" dirty="0" err="1">
                <a:solidFill>
                  <a:srgbClr val="00B050"/>
                </a:solidFill>
              </a:rPr>
              <a:t>baik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pasar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swalayan</a:t>
            </a:r>
            <a:r>
              <a:rPr lang="en-US" sz="2000" b="1" dirty="0">
                <a:solidFill>
                  <a:srgbClr val="00B050"/>
                </a:solidFill>
              </a:rPr>
              <a:t>, </a:t>
            </a:r>
            <a:r>
              <a:rPr lang="en-US" sz="2000" b="1" dirty="0" err="1">
                <a:solidFill>
                  <a:srgbClr val="00B050"/>
                </a:solidFill>
              </a:rPr>
              <a:t>restoran</a:t>
            </a:r>
            <a:r>
              <a:rPr lang="en-US" sz="2000" b="1" dirty="0">
                <a:solidFill>
                  <a:srgbClr val="00B050"/>
                </a:solidFill>
              </a:rPr>
              <a:t>, </a:t>
            </a:r>
            <a:r>
              <a:rPr lang="en-US" sz="2000" b="1" dirty="0" err="1">
                <a:solidFill>
                  <a:srgbClr val="00B050"/>
                </a:solidFill>
              </a:rPr>
              <a:t>maupun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pasar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tradisional</a:t>
            </a:r>
            <a:r>
              <a:rPr lang="en-US" sz="2000" b="1" dirty="0">
                <a:solidFill>
                  <a:srgbClr val="00B050"/>
                </a:solidFill>
              </a:rPr>
              <a:t>. </a:t>
            </a:r>
            <a:r>
              <a:rPr lang="en-US" sz="2000" b="1" dirty="0" err="1">
                <a:solidFill>
                  <a:srgbClr val="00B050"/>
                </a:solidFill>
              </a:rPr>
              <a:t>Menurut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estimasi</a:t>
            </a:r>
            <a:r>
              <a:rPr lang="en-US" sz="2000" b="1" dirty="0">
                <a:solidFill>
                  <a:srgbClr val="00B050"/>
                </a:solidFill>
              </a:rPr>
              <a:t> Bank </a:t>
            </a:r>
            <a:r>
              <a:rPr lang="en-US" sz="2000" b="1" dirty="0" err="1">
                <a:solidFill>
                  <a:srgbClr val="00B050"/>
                </a:solidFill>
              </a:rPr>
              <a:t>Dunia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konsumsi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sayuran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dan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buah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akan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meningkat</a:t>
            </a:r>
            <a:r>
              <a:rPr lang="en-US" sz="2000" b="1" dirty="0">
                <a:solidFill>
                  <a:srgbClr val="00B050"/>
                </a:solidFill>
              </a:rPr>
              <a:t> 3,9%  </a:t>
            </a:r>
            <a:r>
              <a:rPr lang="en-US" sz="2000" b="1" dirty="0" err="1">
                <a:solidFill>
                  <a:srgbClr val="00B050"/>
                </a:solidFill>
              </a:rPr>
              <a:t>tiap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tahun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selama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kurun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00B050"/>
                </a:solidFill>
              </a:rPr>
              <a:t>waktu</a:t>
            </a:r>
            <a:r>
              <a:rPr lang="en-US" sz="2000" b="1" dirty="0">
                <a:solidFill>
                  <a:srgbClr val="00B050"/>
                </a:solidFill>
              </a:rPr>
              <a:t> 1995 </a:t>
            </a:r>
            <a:r>
              <a:rPr lang="en-US" sz="2000" b="1" dirty="0" err="1">
                <a:solidFill>
                  <a:srgbClr val="00B050"/>
                </a:solidFill>
              </a:rPr>
              <a:t>sampai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dengan</a:t>
            </a:r>
            <a:r>
              <a:rPr lang="en-US" sz="2000" b="1" dirty="0">
                <a:solidFill>
                  <a:srgbClr val="00B050"/>
                </a:solidFill>
              </a:rPr>
              <a:t> 2010.  </a:t>
            </a:r>
            <a:r>
              <a:rPr lang="en-US" sz="2000" b="1" dirty="0" err="1">
                <a:solidFill>
                  <a:srgbClr val="00B050"/>
                </a:solidFill>
              </a:rPr>
              <a:t>Meningkatnya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konsumsi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sayuran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sesuai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dengan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pertambahan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penduduk</a:t>
            </a:r>
            <a:r>
              <a:rPr lang="en-US" sz="2000" b="1" dirty="0">
                <a:solidFill>
                  <a:srgbClr val="00B050"/>
                </a:solidFill>
              </a:rPr>
              <a:t>, </a:t>
            </a:r>
            <a:r>
              <a:rPr lang="en-US" sz="2000" b="1" dirty="0" err="1">
                <a:solidFill>
                  <a:srgbClr val="00B050"/>
                </a:solidFill>
              </a:rPr>
              <a:t>baik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secara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Nasional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maupun</a:t>
            </a:r>
            <a:r>
              <a:rPr lang="en-US" sz="2000" b="1" dirty="0">
                <a:solidFill>
                  <a:srgbClr val="00B050"/>
                </a:solidFill>
              </a:rPr>
              <a:t> Global.</a:t>
            </a:r>
          </a:p>
          <a:p>
            <a:pPr algn="l"/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14401"/>
            <a:ext cx="6858000" cy="1828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err="1">
                <a:latin typeface="Arial Black" pitchFamily="34" charset="0"/>
              </a:rPr>
              <a:t>Penelitian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ini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bertujuan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untuk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mengetahui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apakah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ada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interaksi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antara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pupuk</a:t>
            </a:r>
            <a:r>
              <a:rPr lang="en-US" sz="2000" dirty="0">
                <a:latin typeface="Arial Black" pitchFamily="34" charset="0"/>
              </a:rPr>
              <a:t> nitrogen </a:t>
            </a:r>
            <a:r>
              <a:rPr lang="en-US" sz="2000" dirty="0" err="1">
                <a:latin typeface="Arial Black" pitchFamily="34" charset="0"/>
              </a:rPr>
              <a:t>dengan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kapur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limbah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las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karbit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pada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pertumbuhan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dan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hasil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selada</a:t>
            </a:r>
            <a:r>
              <a:rPr lang="en-US" sz="2000" dirty="0">
                <a:latin typeface="Arial Black" pitchFamily="34" charset="0"/>
              </a:rPr>
              <a:t>; </a:t>
            </a:r>
            <a:r>
              <a:rPr lang="en-US" sz="2000" dirty="0" err="1">
                <a:latin typeface="Arial Black" pitchFamily="34" charset="0"/>
              </a:rPr>
              <a:t>dosis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kapur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dan</a:t>
            </a:r>
            <a:r>
              <a:rPr lang="en-US" sz="2000" dirty="0">
                <a:latin typeface="Arial Black" pitchFamily="34" charset="0"/>
              </a:rPr>
              <a:t> nitrogen </a:t>
            </a:r>
            <a:r>
              <a:rPr lang="en-US" sz="2000" dirty="0" err="1">
                <a:latin typeface="Arial Black" pitchFamily="34" charset="0"/>
              </a:rPr>
              <a:t>berapa</a:t>
            </a:r>
            <a:r>
              <a:rPr lang="en-US" sz="2000" dirty="0">
                <a:latin typeface="Arial Black" pitchFamily="34" charset="0"/>
              </a:rPr>
              <a:t> yang  </a:t>
            </a:r>
            <a:r>
              <a:rPr lang="en-US" sz="2000" dirty="0" err="1">
                <a:latin typeface="Arial Black" pitchFamily="34" charset="0"/>
              </a:rPr>
              <a:t>dapat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meningkatkan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pertumbuhan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dan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hasil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selada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terbaik</a:t>
            </a:r>
            <a:r>
              <a:rPr lang="en-US" sz="2000" dirty="0">
                <a:latin typeface="Arial Black" pitchFamily="34" charset="0"/>
              </a:rPr>
              <a:t>.</a:t>
            </a:r>
            <a:br>
              <a:rPr lang="en-US" sz="2000" dirty="0">
                <a:latin typeface="Arial Black" pitchFamily="34" charset="0"/>
              </a:rPr>
            </a:br>
            <a:endParaRPr lang="en-US" sz="20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71800"/>
            <a:ext cx="6705600" cy="26670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Metode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yang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digunakan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adalah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percobaan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lapangan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secara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faktorial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,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terdiri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dua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faktor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dengan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rancangan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acak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lengkap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.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Faktor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pertama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adalah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dosis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kapur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limbah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las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karbit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dan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factor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ke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dua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adalah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dosis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pupuk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nitrogen.  </a:t>
            </a:r>
          </a:p>
          <a:p>
            <a:pPr algn="l"/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 Black" pitchFamily="34" charset="0"/>
              </a:rPr>
              <a:t>Dosis</a:t>
            </a:r>
            <a:r>
              <a:rPr lang="en-US" sz="20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kapur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yang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digunakan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0kg/ha; 600 kg/ha; 900 kg/ha; 120kg/ha;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dosis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nitrogen yang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digunakan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100kg/ha; 150kg/ha; 200kg/ha.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sedangkan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parameter yang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diamati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adalah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Jumlah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daun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per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tanaman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pada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umur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2, 3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dan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4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minggu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setelah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tanam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;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Bobot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segar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per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tanaman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pada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umur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2,3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dan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4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minggu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setelah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tanam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: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kandungan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klofil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per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tanaman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umur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2,3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dan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4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minggu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setelah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tanam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serta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bobot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ekonomi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per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tanaman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umur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4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minggu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setelah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tanam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10000"/>
            <a:ext cx="6705600" cy="1828800"/>
          </a:xfrm>
        </p:spPr>
        <p:txBody>
          <a:bodyPr>
            <a:normAutofit/>
          </a:bodyPr>
          <a:lstStyle/>
          <a:p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Hasil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penelitian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Pembahasan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          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Berdasarkan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analisis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keragaman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uji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DMRT  5%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diperoleh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hasil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berikut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:</a:t>
            </a:r>
          </a:p>
          <a:p>
            <a:pPr algn="l"/>
            <a:r>
              <a:rPr lang="en-US" sz="2000" dirty="0" err="1" smtClean="0">
                <a:latin typeface="Arial Black" pitchFamily="34" charset="0"/>
              </a:rPr>
              <a:t>Ke</a:t>
            </a:r>
            <a:r>
              <a:rPr lang="en-US" sz="2000" dirty="0" smtClean="0">
                <a:latin typeface="Arial Black" pitchFamily="34" charset="0"/>
              </a:rPr>
              <a:t> file </a:t>
            </a:r>
            <a:r>
              <a:rPr lang="en-US" sz="2000" dirty="0" err="1" smtClean="0">
                <a:latin typeface="Arial Black" pitchFamily="34" charset="0"/>
              </a:rPr>
              <a:t>nas</a:t>
            </a:r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1800" dirty="0" smtClean="0">
                <a:latin typeface="Arial Black" pitchFamily="34" charset="0"/>
              </a:rPr>
              <a:t>1. </a:t>
            </a:r>
            <a:r>
              <a:rPr lang="en-US" sz="1800" dirty="0" err="1" smtClean="0">
                <a:latin typeface="Arial Black" pitchFamily="34" charset="0"/>
              </a:rPr>
              <a:t>Jumlah</a:t>
            </a:r>
            <a:r>
              <a:rPr lang="en-US" sz="1800" dirty="0" smtClean="0">
                <a:latin typeface="Arial Black" pitchFamily="34" charset="0"/>
              </a:rPr>
              <a:t> </a:t>
            </a:r>
            <a:r>
              <a:rPr lang="en-US" sz="1800" dirty="0" err="1">
                <a:latin typeface="Arial Black" pitchFamily="34" charset="0"/>
              </a:rPr>
              <a:t>Daun</a:t>
            </a:r>
            <a:r>
              <a:rPr lang="en-US" sz="1800" dirty="0">
                <a:latin typeface="Arial Black" pitchFamily="34" charset="0"/>
              </a:rPr>
              <a:t> </a:t>
            </a:r>
            <a:r>
              <a:rPr lang="en-US" sz="1800" dirty="0" err="1">
                <a:latin typeface="Arial Black" pitchFamily="34" charset="0"/>
              </a:rPr>
              <a:t>umur</a:t>
            </a:r>
            <a:r>
              <a:rPr lang="en-US" sz="1800" dirty="0">
                <a:latin typeface="Arial Black" pitchFamily="34" charset="0"/>
              </a:rPr>
              <a:t> 4 </a:t>
            </a:r>
            <a:r>
              <a:rPr lang="en-US" sz="1800" dirty="0" err="1">
                <a:latin typeface="Arial Black" pitchFamily="34" charset="0"/>
              </a:rPr>
              <a:t>mst</a:t>
            </a:r>
            <a:r>
              <a:rPr lang="en-US" sz="1800" dirty="0">
                <a:latin typeface="Arial Black" pitchFamily="34" charset="0"/>
              </a:rPr>
              <a:t>.</a:t>
            </a:r>
            <a:br>
              <a:rPr lang="en-US" sz="1800" dirty="0">
                <a:latin typeface="Arial Black" pitchFamily="34" charset="0"/>
              </a:rPr>
            </a:br>
            <a:r>
              <a:rPr lang="en-US" sz="1800" dirty="0" err="1">
                <a:latin typeface="Arial Black" pitchFamily="34" charset="0"/>
              </a:rPr>
              <a:t>Jumlah</a:t>
            </a:r>
            <a:r>
              <a:rPr lang="en-US" sz="1800" dirty="0">
                <a:latin typeface="Arial Black" pitchFamily="34" charset="0"/>
              </a:rPr>
              <a:t> </a:t>
            </a:r>
            <a:r>
              <a:rPr lang="en-US" sz="1800" dirty="0" err="1">
                <a:latin typeface="Arial Black" pitchFamily="34" charset="0"/>
              </a:rPr>
              <a:t>daun</a:t>
            </a:r>
            <a:r>
              <a:rPr lang="en-US" sz="1800" dirty="0">
                <a:latin typeface="Arial Black" pitchFamily="34" charset="0"/>
              </a:rPr>
              <a:t> </a:t>
            </a:r>
            <a:r>
              <a:rPr lang="en-US" sz="1800" dirty="0" err="1">
                <a:latin typeface="Arial Black" pitchFamily="34" charset="0"/>
              </a:rPr>
              <a:t>umur</a:t>
            </a:r>
            <a:r>
              <a:rPr lang="en-US" sz="1800" dirty="0">
                <a:latin typeface="Arial Black" pitchFamily="34" charset="0"/>
              </a:rPr>
              <a:t> 4 </a:t>
            </a:r>
            <a:r>
              <a:rPr lang="en-US" sz="1800" dirty="0" err="1">
                <a:latin typeface="Arial Black" pitchFamily="34" charset="0"/>
              </a:rPr>
              <a:t>minggu</a:t>
            </a:r>
            <a:r>
              <a:rPr lang="en-US" sz="1800" dirty="0">
                <a:latin typeface="Arial Black" pitchFamily="34" charset="0"/>
              </a:rPr>
              <a:t> </a:t>
            </a:r>
            <a:r>
              <a:rPr lang="en-US" sz="1800" dirty="0" err="1">
                <a:latin typeface="Arial Black" pitchFamily="34" charset="0"/>
              </a:rPr>
              <a:t>setelah</a:t>
            </a:r>
            <a:r>
              <a:rPr lang="en-US" sz="1800" dirty="0">
                <a:latin typeface="Arial Black" pitchFamily="34" charset="0"/>
              </a:rPr>
              <a:t> </a:t>
            </a:r>
            <a:r>
              <a:rPr lang="en-US" sz="1800" dirty="0" err="1">
                <a:latin typeface="Arial Black" pitchFamily="34" charset="0"/>
              </a:rPr>
              <a:t>tanam</a:t>
            </a:r>
            <a:r>
              <a:rPr lang="en-US" sz="1800" dirty="0">
                <a:latin typeface="Arial Black" pitchFamily="34" charset="0"/>
              </a:rPr>
              <a:t> (</a:t>
            </a:r>
            <a:r>
              <a:rPr lang="en-US" sz="1800" dirty="0" err="1">
                <a:latin typeface="Arial Black" pitchFamily="34" charset="0"/>
              </a:rPr>
              <a:t>helai</a:t>
            </a:r>
            <a:r>
              <a:rPr lang="en-US" sz="1800" dirty="0">
                <a:latin typeface="Arial Black" pitchFamily="34" charset="0"/>
              </a:rPr>
              <a:t>)</a:t>
            </a:r>
            <a:br>
              <a:rPr lang="en-US" sz="1800" dirty="0">
                <a:latin typeface="Arial Black" pitchFamily="34" charset="0"/>
              </a:rPr>
            </a:br>
            <a:endParaRPr lang="en-US" sz="18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Kapur</a:t>
                      </a: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limbah</a:t>
                      </a: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las</a:t>
                      </a: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karbid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Pupuk</a:t>
                      </a: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Nitrogen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Rerata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150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       200 kg/ha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0 kg/ha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7,67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8,33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8,33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8,11 b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600 kg/ha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9,33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9,11 b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900 kg/ha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11,67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10,33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00">
                          <a:latin typeface="Times New Roman"/>
                          <a:ea typeface="Times New Roman"/>
                          <a:cs typeface="Times New Roman"/>
                        </a:rPr>
                        <a:t>11,33 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1200 kg/ha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8,67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8,67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11,00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9,44 b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Rerata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9,25 p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9,58 p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9,67 p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9,50(-)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2000" dirty="0" smtClean="0">
                <a:latin typeface="Arial Black" pitchFamily="34" charset="0"/>
              </a:rPr>
              <a:t/>
            </a:r>
            <a:br>
              <a:rPr lang="en-US" sz="2000" dirty="0" smtClean="0">
                <a:latin typeface="Arial Black" pitchFamily="34" charset="0"/>
              </a:rPr>
            </a:br>
            <a:r>
              <a:rPr lang="en-US" sz="2000" dirty="0">
                <a:latin typeface="Arial Black" pitchFamily="34" charset="0"/>
              </a:rPr>
              <a:t/>
            </a:r>
            <a:br>
              <a:rPr lang="en-US" sz="2000" dirty="0">
                <a:latin typeface="Arial Black" pitchFamily="34" charset="0"/>
              </a:rPr>
            </a:br>
            <a:r>
              <a:rPr lang="en-US" sz="2000" dirty="0" smtClean="0">
                <a:latin typeface="Arial Black" pitchFamily="34" charset="0"/>
              </a:rPr>
              <a:t/>
            </a:r>
            <a:br>
              <a:rPr lang="en-US" sz="2000" dirty="0" smtClean="0">
                <a:latin typeface="Arial Black" pitchFamily="34" charset="0"/>
              </a:rPr>
            </a:br>
            <a:r>
              <a:rPr lang="en-US" sz="2000" dirty="0" err="1" smtClean="0">
                <a:latin typeface="Arial Black" pitchFamily="34" charset="0"/>
              </a:rPr>
              <a:t>Bobot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segar</a:t>
            </a:r>
            <a:r>
              <a:rPr lang="en-US" sz="2000" dirty="0">
                <a:latin typeface="Arial Black" pitchFamily="34" charset="0"/>
              </a:rPr>
              <a:t> per </a:t>
            </a:r>
            <a:r>
              <a:rPr lang="en-US" sz="2000" dirty="0" err="1">
                <a:latin typeface="Arial Black" pitchFamily="34" charset="0"/>
              </a:rPr>
              <a:t>tanaman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umur</a:t>
            </a:r>
            <a:r>
              <a:rPr lang="en-US" sz="2000" dirty="0">
                <a:latin typeface="Arial Black" pitchFamily="34" charset="0"/>
              </a:rPr>
              <a:t>  4 </a:t>
            </a:r>
            <a:r>
              <a:rPr lang="en-US" sz="2000" dirty="0" err="1">
                <a:latin typeface="Arial Black" pitchFamily="34" charset="0"/>
              </a:rPr>
              <a:t>minggu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setelah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tanam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disajikan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sebagai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berikut</a:t>
            </a:r>
            <a:r>
              <a:rPr lang="en-US" sz="2000" dirty="0">
                <a:latin typeface="Arial Black" pitchFamily="34" charset="0"/>
              </a:rPr>
              <a:t/>
            </a:r>
            <a:br>
              <a:rPr lang="en-US" sz="2000" dirty="0">
                <a:latin typeface="Arial Black" pitchFamily="34" charset="0"/>
              </a:rPr>
            </a:br>
            <a:r>
              <a:rPr lang="en-US" sz="2000" dirty="0" err="1">
                <a:latin typeface="Arial Black" pitchFamily="34" charset="0"/>
              </a:rPr>
              <a:t>Bobot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segar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umur</a:t>
            </a:r>
            <a:r>
              <a:rPr lang="en-US" sz="2000" dirty="0">
                <a:latin typeface="Arial Black" pitchFamily="34" charset="0"/>
              </a:rPr>
              <a:t> 4 </a:t>
            </a:r>
            <a:r>
              <a:rPr lang="en-US" sz="2000" dirty="0" err="1">
                <a:latin typeface="Arial Black" pitchFamily="34" charset="0"/>
              </a:rPr>
              <a:t>minggu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setelah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tanam</a:t>
            </a:r>
            <a:r>
              <a:rPr lang="en-US" sz="2000" dirty="0">
                <a:latin typeface="Arial Black" pitchFamily="34" charset="0"/>
              </a:rPr>
              <a:t>(g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 smtClean="0">
                <a:latin typeface="Arial Black" pitchFamily="34" charset="0"/>
              </a:rPr>
              <a:t/>
            </a:r>
            <a:br>
              <a:rPr lang="en-US" sz="2000" dirty="0" smtClean="0">
                <a:latin typeface="Arial Black" pitchFamily="34" charset="0"/>
              </a:rPr>
            </a:br>
            <a:endParaRPr lang="en-US" sz="20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Kapur</a:t>
                      </a: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limbah</a:t>
                      </a: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las</a:t>
                      </a: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karbid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Pupuk Nitrogen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Rerata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150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200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 21,27 g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 22,77 g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32,80 f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   25,61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600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 38,77 ef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 42,83 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46,90 de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   42,83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900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 64,77 b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00">
                          <a:latin typeface="Times New Roman"/>
                          <a:ea typeface="Times New Roman"/>
                          <a:cs typeface="Times New Roman"/>
                        </a:rPr>
                        <a:t>        78,83 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51,53 bc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   64,38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1200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 45,07 de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53,57 cd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59,53 bc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   52,72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Rerata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 42,47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49,5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47,69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en-US" sz="2000" b="1" spc="-100" dirty="0">
                          <a:latin typeface="Times New Roman"/>
                          <a:ea typeface="Times New Roman"/>
                          <a:cs typeface="Times New Roman"/>
                        </a:rPr>
                        <a:t>46,55(+)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2000" dirty="0" smtClean="0">
                <a:latin typeface="Arial Black" pitchFamily="34" charset="0"/>
              </a:rPr>
              <a:t/>
            </a:r>
            <a:br>
              <a:rPr lang="en-US" sz="2000" dirty="0" smtClean="0">
                <a:latin typeface="Arial Black" pitchFamily="34" charset="0"/>
              </a:rPr>
            </a:br>
            <a:r>
              <a:rPr lang="en-US" sz="2000" dirty="0" err="1" smtClean="0">
                <a:latin typeface="Arial Black" pitchFamily="34" charset="0"/>
              </a:rPr>
              <a:t>Kandungan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klorofil</a:t>
            </a:r>
            <a:r>
              <a:rPr lang="en-US" sz="2000" dirty="0">
                <a:latin typeface="Arial Black" pitchFamily="34" charset="0"/>
              </a:rPr>
              <a:t>  per </a:t>
            </a:r>
            <a:r>
              <a:rPr lang="en-US" sz="2000" dirty="0" err="1">
                <a:latin typeface="Arial Black" pitchFamily="34" charset="0"/>
              </a:rPr>
              <a:t>tanaman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umur</a:t>
            </a:r>
            <a:r>
              <a:rPr lang="en-US" sz="2000" dirty="0">
                <a:latin typeface="Arial Black" pitchFamily="34" charset="0"/>
              </a:rPr>
              <a:t> 4 </a:t>
            </a:r>
            <a:r>
              <a:rPr lang="en-US" sz="2000" dirty="0" err="1">
                <a:latin typeface="Arial Black" pitchFamily="34" charset="0"/>
              </a:rPr>
              <a:t>minggu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setelah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tanam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disajikan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sebagai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berikut</a:t>
            </a:r>
            <a:r>
              <a:rPr lang="en-US" sz="2000" dirty="0" smtClean="0">
                <a:latin typeface="Arial Black" pitchFamily="34" charset="0"/>
              </a:rPr>
              <a:t> </a:t>
            </a:r>
            <a:br>
              <a:rPr lang="en-US" sz="2000" dirty="0" smtClean="0">
                <a:latin typeface="Arial Black" pitchFamily="34" charset="0"/>
              </a:rPr>
            </a:br>
            <a:r>
              <a:rPr lang="en-US" sz="2000" dirty="0" err="1" smtClean="0">
                <a:latin typeface="Arial Black" pitchFamily="34" charset="0"/>
              </a:rPr>
              <a:t>Kandungan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klorofil</a:t>
            </a:r>
            <a:r>
              <a:rPr lang="en-US" sz="2000" dirty="0">
                <a:latin typeface="Arial Black" pitchFamily="34" charset="0"/>
              </a:rPr>
              <a:t>  </a:t>
            </a:r>
            <a:r>
              <a:rPr lang="en-US" sz="2000" dirty="0" err="1">
                <a:latin typeface="Arial Black" pitchFamily="34" charset="0"/>
              </a:rPr>
              <a:t>daun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umur</a:t>
            </a:r>
            <a:r>
              <a:rPr lang="en-US" sz="2000" dirty="0">
                <a:latin typeface="Arial Black" pitchFamily="34" charset="0"/>
              </a:rPr>
              <a:t> 4 </a:t>
            </a:r>
            <a:r>
              <a:rPr lang="en-US" sz="2000" dirty="0" err="1">
                <a:latin typeface="Arial Black" pitchFamily="34" charset="0"/>
              </a:rPr>
              <a:t>minggu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setelah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tanam</a:t>
            </a:r>
            <a:r>
              <a:rPr lang="en-US" sz="2000" dirty="0">
                <a:latin typeface="Arial Black" pitchFamily="34" charset="0"/>
              </a:rPr>
              <a:t> (%)</a:t>
            </a:r>
            <a:br>
              <a:rPr lang="en-US" sz="2000" dirty="0">
                <a:latin typeface="Arial Black" pitchFamily="34" charset="0"/>
              </a:rPr>
            </a:br>
            <a:endParaRPr lang="en-US" sz="20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2903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Kapur</a:t>
                      </a: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limbah</a:t>
                      </a: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las</a:t>
                      </a: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karbid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Pupuk Nitrogen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Rerata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150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200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13,83 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17,60 d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17,87 d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16,43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600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19,30 cd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20,97 cd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22,13 c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20,80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900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25,87 b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00">
                          <a:latin typeface="Times New Roman"/>
                          <a:ea typeface="Times New Roman"/>
                          <a:cs typeface="Times New Roman"/>
                        </a:rPr>
                        <a:t>31,83 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00">
                          <a:latin typeface="Times New Roman"/>
                          <a:ea typeface="Times New Roman"/>
                          <a:cs typeface="Times New Roman"/>
                        </a:rPr>
                        <a:t>30,23 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29,31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1200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19,87 cd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20,07 cd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00">
                          <a:latin typeface="Times New Roman"/>
                          <a:ea typeface="Times New Roman"/>
                          <a:cs typeface="Times New Roman"/>
                        </a:rPr>
                        <a:t>31,90a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23,94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Rerata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19,72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22,62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25,53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00" dirty="0">
                          <a:latin typeface="Times New Roman"/>
                          <a:ea typeface="Times New Roman"/>
                          <a:cs typeface="Times New Roman"/>
                        </a:rPr>
                        <a:t>22,62(+)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sz="2000" dirty="0" smtClean="0">
                <a:latin typeface="Arial Black" pitchFamily="34" charset="0"/>
              </a:rPr>
              <a:t/>
            </a:r>
            <a:br>
              <a:rPr lang="en-US" sz="2000" dirty="0" smtClean="0">
                <a:latin typeface="Arial Black" pitchFamily="34" charset="0"/>
              </a:rPr>
            </a:br>
            <a:r>
              <a:rPr lang="en-US" sz="2000" dirty="0" smtClean="0">
                <a:latin typeface="Arial Black" pitchFamily="34" charset="0"/>
              </a:rPr>
              <a:t/>
            </a:r>
            <a:br>
              <a:rPr lang="en-US" sz="2000" dirty="0" smtClean="0">
                <a:latin typeface="Arial Black" pitchFamily="34" charset="0"/>
              </a:rPr>
            </a:br>
            <a:r>
              <a:rPr lang="en-US" sz="2000" dirty="0" err="1" smtClean="0">
                <a:latin typeface="Arial Black" pitchFamily="34" charset="0"/>
              </a:rPr>
              <a:t>Bobot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ekonomi</a:t>
            </a:r>
            <a:r>
              <a:rPr lang="en-US" sz="2000" dirty="0">
                <a:latin typeface="Arial Black" pitchFamily="34" charset="0"/>
              </a:rPr>
              <a:t> per </a:t>
            </a:r>
            <a:r>
              <a:rPr lang="en-US" sz="2000" dirty="0" err="1">
                <a:latin typeface="Arial Black" pitchFamily="34" charset="0"/>
              </a:rPr>
              <a:t>tanaman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umur</a:t>
            </a:r>
            <a:r>
              <a:rPr lang="en-US" sz="2000" dirty="0">
                <a:latin typeface="Arial Black" pitchFamily="34" charset="0"/>
              </a:rPr>
              <a:t> 4 </a:t>
            </a:r>
            <a:r>
              <a:rPr lang="en-US" sz="2000" dirty="0" err="1">
                <a:latin typeface="Arial Black" pitchFamily="34" charset="0"/>
              </a:rPr>
              <a:t>minggu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setelah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tanam</a:t>
            </a:r>
            <a:r>
              <a:rPr lang="en-US" sz="2000" dirty="0">
                <a:latin typeface="Arial Black" pitchFamily="34" charset="0"/>
              </a:rPr>
              <a:t> (g)</a:t>
            </a:r>
            <a:br>
              <a:rPr lang="en-US" sz="2000" dirty="0">
                <a:latin typeface="Arial Black" pitchFamily="34" charset="0"/>
              </a:rPr>
            </a:br>
            <a:endParaRPr lang="en-US" sz="20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2903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Kapur</a:t>
                      </a: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limbah</a:t>
                      </a: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las</a:t>
                      </a:r>
                      <a:r>
                        <a:rPr lang="en-US" sz="2000" spc="-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karbid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Pupuk Nitrogen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Rerata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150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200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19,93  i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21,47  hi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31,17  gh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24,19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600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36,27  fg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39,73  efg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42,50  def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39,50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900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60,03  b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00">
                          <a:latin typeface="Times New Roman"/>
                          <a:ea typeface="Times New Roman"/>
                          <a:cs typeface="Times New Roman"/>
                        </a:rPr>
                        <a:t>72,03  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49,23  cde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60,43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1200 kg/ha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41,50  ef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51,47  bcd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56,93  bc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49,97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Rerata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39,43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46,18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0">
                          <a:latin typeface="Times New Roman"/>
                          <a:ea typeface="Times New Roman"/>
                          <a:cs typeface="Times New Roman"/>
                        </a:rPr>
                        <a:t>44,96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00" dirty="0">
                          <a:latin typeface="Times New Roman"/>
                          <a:ea typeface="Times New Roman"/>
                          <a:cs typeface="Times New Roman"/>
                        </a:rPr>
                        <a:t>43,52 (+)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438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err="1" smtClean="0">
                <a:latin typeface="Arial Black" pitchFamily="34" charset="0"/>
              </a:rPr>
              <a:t>Kesimpulan</a:t>
            </a:r>
            <a:r>
              <a:rPr lang="en-US" sz="2000" dirty="0">
                <a:latin typeface="Arial Black" pitchFamily="34" charset="0"/>
              </a:rPr>
              <a:t/>
            </a:r>
            <a:br>
              <a:rPr lang="en-US" sz="2000" dirty="0">
                <a:latin typeface="Arial Black" pitchFamily="34" charset="0"/>
              </a:rPr>
            </a:br>
            <a:r>
              <a:rPr lang="en-US" sz="2000" dirty="0">
                <a:latin typeface="Arial Black" pitchFamily="34" charset="0"/>
              </a:rPr>
              <a:t>        </a:t>
            </a:r>
            <a:r>
              <a:rPr lang="en-US" sz="2000" dirty="0" err="1">
                <a:latin typeface="Arial Black" pitchFamily="34" charset="0"/>
              </a:rPr>
              <a:t>Berdasarkan</a:t>
            </a:r>
            <a:r>
              <a:rPr lang="en-US" sz="2000" dirty="0">
                <a:latin typeface="Arial Black" pitchFamily="34" charset="0"/>
              </a:rPr>
              <a:t>  </a:t>
            </a:r>
            <a:r>
              <a:rPr lang="en-US" sz="2000" dirty="0" err="1">
                <a:latin typeface="Arial Black" pitchFamily="34" charset="0"/>
              </a:rPr>
              <a:t>hasil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analisis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dan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pembahasan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terbatas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dalam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penelitian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ini</a:t>
            </a:r>
            <a:r>
              <a:rPr lang="en-US" sz="2000" dirty="0">
                <a:latin typeface="Arial Black" pitchFamily="34" charset="0"/>
              </a:rPr>
              <a:t>  </a:t>
            </a:r>
            <a:r>
              <a:rPr lang="en-US" sz="2000" dirty="0" err="1">
                <a:latin typeface="Arial Black" pitchFamily="34" charset="0"/>
              </a:rPr>
              <a:t>menujukkan</a:t>
            </a:r>
            <a:r>
              <a:rPr lang="en-US" sz="2000" dirty="0">
                <a:latin typeface="Arial Black" pitchFamily="34" charset="0"/>
              </a:rPr>
              <a:t>  </a:t>
            </a:r>
            <a:r>
              <a:rPr lang="en-US" sz="2000" dirty="0" err="1">
                <a:latin typeface="Arial Black" pitchFamily="34" charset="0"/>
              </a:rPr>
              <a:t>bahwa</a:t>
            </a:r>
            <a:r>
              <a:rPr lang="en-US" sz="2000" dirty="0">
                <a:latin typeface="Arial Black" pitchFamily="34" charset="0"/>
              </a:rPr>
              <a:t> : </a:t>
            </a:r>
            <a:br>
              <a:rPr lang="en-US" sz="2000" dirty="0">
                <a:latin typeface="Arial Black" pitchFamily="34" charset="0"/>
              </a:rPr>
            </a:br>
            <a:r>
              <a:rPr lang="en-US" sz="2000" dirty="0">
                <a:latin typeface="Arial Black" pitchFamily="34" charset="0"/>
              </a:rPr>
              <a:t>1.  </a:t>
            </a:r>
            <a:r>
              <a:rPr lang="en-US" sz="2000" dirty="0" err="1">
                <a:latin typeface="Arial Black" pitchFamily="34" charset="0"/>
              </a:rPr>
              <a:t>Terjadi</a:t>
            </a:r>
            <a:r>
              <a:rPr lang="en-US" sz="2000" dirty="0">
                <a:latin typeface="Arial Black" pitchFamily="34" charset="0"/>
              </a:rPr>
              <a:t>  </a:t>
            </a:r>
            <a:r>
              <a:rPr lang="en-US" sz="2000" dirty="0" err="1">
                <a:latin typeface="Arial Black" pitchFamily="34" charset="0"/>
              </a:rPr>
              <a:t>interaksi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antara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perlakuan</a:t>
            </a:r>
            <a:r>
              <a:rPr lang="en-US" sz="2000" dirty="0">
                <a:latin typeface="Arial Black" pitchFamily="34" charset="0"/>
              </a:rPr>
              <a:t>  </a:t>
            </a:r>
            <a:r>
              <a:rPr lang="en-US" sz="2000" dirty="0" err="1">
                <a:latin typeface="Arial Black" pitchFamily="34" charset="0"/>
              </a:rPr>
              <a:t>dosis</a:t>
            </a:r>
            <a:r>
              <a:rPr lang="en-US" sz="2000" dirty="0">
                <a:latin typeface="Arial Black" pitchFamily="34" charset="0"/>
              </a:rPr>
              <a:t>  </a:t>
            </a:r>
            <a:r>
              <a:rPr lang="en-US" sz="2000" dirty="0" err="1">
                <a:latin typeface="Arial Black" pitchFamily="34" charset="0"/>
              </a:rPr>
              <a:t>kapur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limbah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las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smtClean="0">
                <a:latin typeface="Arial Black" pitchFamily="34" charset="0"/>
              </a:rPr>
              <a:t/>
            </a:r>
            <a:br>
              <a:rPr lang="en-US" sz="2000" dirty="0" smtClean="0">
                <a:latin typeface="Arial Black" pitchFamily="34" charset="0"/>
              </a:rPr>
            </a:b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smtClean="0">
                <a:latin typeface="Arial Black" pitchFamily="34" charset="0"/>
              </a:rPr>
              <a:t>     </a:t>
            </a:r>
            <a:r>
              <a:rPr lang="en-US" sz="2000" dirty="0" err="1" smtClean="0">
                <a:latin typeface="Arial Black" pitchFamily="34" charset="0"/>
              </a:rPr>
              <a:t>karbid</a:t>
            </a:r>
            <a:r>
              <a:rPr lang="en-US" sz="2000" dirty="0" smtClean="0">
                <a:latin typeface="Arial Black" pitchFamily="34" charset="0"/>
              </a:rPr>
              <a:t>  </a:t>
            </a:r>
            <a:r>
              <a:rPr lang="en-US" sz="2000" dirty="0" err="1">
                <a:latin typeface="Arial Black" pitchFamily="34" charset="0"/>
              </a:rPr>
              <a:t>dengan</a:t>
            </a:r>
            <a:r>
              <a:rPr lang="en-US" sz="2000" dirty="0">
                <a:latin typeface="Arial Black" pitchFamily="34" charset="0"/>
              </a:rPr>
              <a:t>  </a:t>
            </a:r>
            <a:r>
              <a:rPr lang="en-US" sz="2000" dirty="0" err="1">
                <a:latin typeface="Arial Black" pitchFamily="34" charset="0"/>
              </a:rPr>
              <a:t>dosis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pupuk</a:t>
            </a:r>
            <a:r>
              <a:rPr lang="en-US" sz="2000" dirty="0" smtClean="0">
                <a:latin typeface="Arial Black" pitchFamily="34" charset="0"/>
              </a:rPr>
              <a:t> nitrogen; </a:t>
            </a:r>
            <a:r>
              <a:rPr lang="en-US" sz="2000" dirty="0">
                <a:latin typeface="Arial Black" pitchFamily="34" charset="0"/>
              </a:rPr>
              <a:t/>
            </a:r>
            <a:br>
              <a:rPr lang="en-US" sz="2000" dirty="0">
                <a:latin typeface="Arial Black" pitchFamily="34" charset="0"/>
              </a:rPr>
            </a:br>
            <a:r>
              <a:rPr lang="en-US" sz="2000" dirty="0">
                <a:latin typeface="Arial Black" pitchFamily="34" charset="0"/>
              </a:rPr>
              <a:t>2.  </a:t>
            </a:r>
            <a:r>
              <a:rPr lang="en-US" sz="2000" dirty="0" err="1">
                <a:latin typeface="Arial Black" pitchFamily="34" charset="0"/>
              </a:rPr>
              <a:t>Kombinasi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dosis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kapur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limbah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las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karbit</a:t>
            </a:r>
            <a:r>
              <a:rPr lang="en-US" sz="2000" dirty="0">
                <a:latin typeface="Arial Black" pitchFamily="34" charset="0"/>
              </a:rPr>
              <a:t> 900 kg/ha. </a:t>
            </a:r>
            <a:r>
              <a:rPr lang="en-US" sz="2000" dirty="0" err="1">
                <a:latin typeface="Arial Black" pitchFamily="34" charset="0"/>
              </a:rPr>
              <a:t>dan</a:t>
            </a:r>
            <a:r>
              <a:rPr lang="en-US" sz="2000" dirty="0">
                <a:latin typeface="Arial Black" pitchFamily="34" charset="0"/>
              </a:rPr>
              <a:t> 150 </a:t>
            </a:r>
            <a:r>
              <a:rPr lang="en-US" sz="2000" dirty="0" smtClean="0">
                <a:latin typeface="Arial Black" pitchFamily="34" charset="0"/>
              </a:rPr>
              <a:t/>
            </a:r>
            <a:br>
              <a:rPr lang="en-US" sz="2000" dirty="0" smtClean="0">
                <a:latin typeface="Arial Black" pitchFamily="34" charset="0"/>
              </a:rPr>
            </a:b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smtClean="0">
                <a:latin typeface="Arial Black" pitchFamily="34" charset="0"/>
              </a:rPr>
              <a:t>     kg/ha</a:t>
            </a:r>
            <a:r>
              <a:rPr lang="en-US" sz="2000" dirty="0">
                <a:latin typeface="Arial Black" pitchFamily="34" charset="0"/>
              </a:rPr>
              <a:t>.  nitrogen </a:t>
            </a:r>
            <a:r>
              <a:rPr lang="en-US" sz="2000" dirty="0" err="1">
                <a:latin typeface="Arial Black" pitchFamily="34" charset="0"/>
              </a:rPr>
              <a:t>dapat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meningkatkan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pertumbuhan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dan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hasil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smtClean="0">
                <a:latin typeface="Arial Black" pitchFamily="34" charset="0"/>
              </a:rPr>
              <a:t/>
            </a:r>
            <a:br>
              <a:rPr lang="en-US" sz="2000" dirty="0" smtClean="0">
                <a:latin typeface="Arial Black" pitchFamily="34" charset="0"/>
              </a:rPr>
            </a:b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smtClean="0">
                <a:latin typeface="Arial Black" pitchFamily="34" charset="0"/>
              </a:rPr>
              <a:t>     </a:t>
            </a:r>
            <a:r>
              <a:rPr lang="en-US" sz="2000" dirty="0" err="1" smtClean="0">
                <a:latin typeface="Arial Black" pitchFamily="34" charset="0"/>
              </a:rPr>
              <a:t>selada</a:t>
            </a:r>
            <a:r>
              <a:rPr lang="en-US" sz="2000" dirty="0">
                <a:latin typeface="Arial Black" pitchFamily="34" charset="0"/>
              </a:rPr>
              <a:t>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 </a:t>
            </a:r>
            <a:r>
              <a:rPr lang="en-US" sz="2000" b="1" dirty="0" err="1" smtClean="0">
                <a:solidFill>
                  <a:srgbClr val="00B050"/>
                </a:solidFill>
                <a:latin typeface="Arial Black" pitchFamily="34" charset="0"/>
              </a:rPr>
              <a:t>Ucapan</a:t>
            </a:r>
            <a:r>
              <a:rPr lang="en-US" sz="2000" b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 Black" pitchFamily="34" charset="0"/>
              </a:rPr>
              <a:t>terimakasih</a:t>
            </a:r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 </a:t>
            </a:r>
            <a:endParaRPr lang="en-US" sz="2000" dirty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en-US" sz="2000" b="1" dirty="0">
                <a:solidFill>
                  <a:srgbClr val="00B050"/>
                </a:solidFill>
                <a:latin typeface="Arial Black" pitchFamily="34" charset="0"/>
              </a:rPr>
              <a:t>     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Kepada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saudara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Solihin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bersama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ini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saya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sampaikan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ucapan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terima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kasih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atas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bantuan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dalam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pengumpulan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data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dan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analisis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data, 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demikian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pula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kepada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rekan-rekan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yang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telah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membantu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dalam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penelitian</a:t>
            </a:r>
            <a:r>
              <a:rPr lang="en-US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Arial Black" pitchFamily="34" charset="0"/>
              </a:rPr>
              <a:t>ini</a:t>
            </a:r>
            <a:r>
              <a:rPr lang="en-US" sz="2000" dirty="0" smtClean="0">
                <a:solidFill>
                  <a:srgbClr val="00B050"/>
                </a:solidFill>
                <a:latin typeface="Arial Black" pitchFamily="34" charset="0"/>
              </a:rPr>
              <a:t>.</a:t>
            </a:r>
            <a:endParaRPr lang="en-US" sz="20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500</Words>
  <Application>Microsoft Office PowerPoint</Application>
  <PresentationFormat>On-screen Show (4:3)</PresentationFormat>
  <Paragraphs>143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PERTUMBUHAN DAN HASIL SELADA(Lactuca sativa L.)  DENGAN PEMUPUKAN NITROGEN DAN KAPUR LIMBAH LAS KARBIT Suyadi  (Agroteknologi UPN “Veteran” Yogyakarta) E-mail: yadisuyadi326@yohoo.co.id </vt:lpstr>
      <vt:lpstr>Penelitian ini bertujuan untuk mengetahui apakah ada interaksi antara pupuk nitrogen dengan kapur limbah las karbit pada pertumbuhan dan hasil selada; dosis kapur dan nitrogen berapa yang  dapat meningkatkan pertumbuhan dan hasil selada terbaik. </vt:lpstr>
      <vt:lpstr> Dosis kapur yang digunakan 0kg/ha; 600 kg/ha; 900 kg/ha; 120kg/ha; dosis nitrogen yang digunakan 100kg/ha; 150kg/ha; 200kg/ha. sedangkan parameter yang diamati adalah Jumlah daun per tanaman pada umur 2, 3 dan 4 minggu  setelah tanam; Bobot segar per tanaman pada umur 2,3 dan 4 minggu setelah tanam: kandungan klofil per tanaman umur 2,3 dan 4 minggu setelah tanam serta bobot ekonomi per tanaman umur 4 minggu setelah tanam. </vt:lpstr>
      <vt:lpstr>1. Jumlah Daun umur 4 mst. Jumlah daun umur 4 minggu setelah tanam (helai) </vt:lpstr>
      <vt:lpstr>   Bobot segar per tanaman umur  4 minggu setelah tanam disajikan sebagai berikut Bobot segar umur 4 minggu setelah tanam(g)  </vt:lpstr>
      <vt:lpstr> Kandungan klorofil  per tanaman umur 4 minggu setelah tanam disajikan sebagai berikut  Kandungan klorofil  daun umur 4 minggu setelah tanam (%) </vt:lpstr>
      <vt:lpstr>  Bobot ekonomi per tanaman umur 4 minggu setelah tanam (g) </vt:lpstr>
      <vt:lpstr> Kesimpulan         Berdasarkan  hasil analisis dan pembahasan terbatas dalam penelitian ini  menujukkan  bahwa :  1.  Terjadi  interaksi antara perlakuan  dosis  kapur limbah las        karbid  dengan  dosis  pupuk nitrogen;  2.  Kombinasi dosis kapur limbah las karbit 900 kg/ha. dan 150        kg/ha.  nitrogen dapat meningkatkan pertumbuhan dan hasil        selada.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PERTUMBUHAN DAN HASIL SELADA(Lactuca sativa L.)  DENGAN PEMUPUKAN NITROGEN DAN KAPUR LIMBAH LAS KARBIT Suyadi  (Agroteknologi UPN “Veteran” Yogyakarta) E-mail: yadisuyadi326@yohoo.co.id</dc:title>
  <dc:creator>Suyadi</dc:creator>
  <cp:lastModifiedBy>Suyadi</cp:lastModifiedBy>
  <cp:revision>10</cp:revision>
  <dcterms:created xsi:type="dcterms:W3CDTF">2017-03-24T07:04:06Z</dcterms:created>
  <dcterms:modified xsi:type="dcterms:W3CDTF">2017-03-24T08:17:14Z</dcterms:modified>
</cp:coreProperties>
</file>