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0.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1.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2.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52" r:id="rId1"/>
    <p:sldMasterId id="2147483964" r:id="rId2"/>
    <p:sldMasterId id="2147483994" r:id="rId3"/>
    <p:sldMasterId id="2147484012" r:id="rId4"/>
    <p:sldMasterId id="2147484030" r:id="rId5"/>
    <p:sldMasterId id="2147484047" r:id="rId6"/>
    <p:sldMasterId id="2147484082" r:id="rId7"/>
    <p:sldMasterId id="2147484118" r:id="rId8"/>
    <p:sldMasterId id="2147484130" r:id="rId9"/>
    <p:sldMasterId id="2147484148" r:id="rId10"/>
    <p:sldMasterId id="2147484178" r:id="rId11"/>
    <p:sldMasterId id="2147484190" r:id="rId12"/>
    <p:sldMasterId id="2147484208" r:id="rId13"/>
  </p:sldMasterIdLst>
  <p:sldIdLst>
    <p:sldId id="256" r:id="rId14"/>
    <p:sldId id="257" r:id="rId15"/>
    <p:sldId id="258" r:id="rId16"/>
    <p:sldId id="276" r:id="rId17"/>
    <p:sldId id="259" r:id="rId18"/>
    <p:sldId id="260" r:id="rId19"/>
    <p:sldId id="261" r:id="rId20"/>
    <p:sldId id="262" r:id="rId21"/>
    <p:sldId id="263" r:id="rId22"/>
    <p:sldId id="264" r:id="rId23"/>
    <p:sldId id="265" r:id="rId24"/>
    <p:sldId id="266" r:id="rId25"/>
    <p:sldId id="267" r:id="rId26"/>
    <p:sldId id="268" r:id="rId27"/>
    <p:sldId id="271" r:id="rId28"/>
    <p:sldId id="269" r:id="rId29"/>
    <p:sldId id="272" r:id="rId30"/>
    <p:sldId id="273" r:id="rId31"/>
    <p:sldId id="274" r:id="rId32"/>
    <p:sldId id="275" r:id="rId33"/>
    <p:sldId id="270"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07C8"/>
    <a:srgbClr val="B42AAD"/>
    <a:srgbClr val="D4C0A3"/>
    <a:srgbClr val="707B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97" autoAdjust="0"/>
    <p:restoredTop sz="94660"/>
  </p:normalViewPr>
  <p:slideViewPr>
    <p:cSldViewPr snapToGrid="0">
      <p:cViewPr>
        <p:scale>
          <a:sx n="51" d="100"/>
          <a:sy n="51" d="100"/>
        </p:scale>
        <p:origin x="786" y="57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1.xml"/><Relationship Id="rId5" Type="http://schemas.microsoft.com/office/2007/relationships/hdphoto" Target="../media/hdphoto1.wdp"/><Relationship Id="rId4" Type="http://schemas.openxmlformats.org/officeDocument/2006/relationships/image" Target="../media/image14.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1.xml"/><Relationship Id="rId5" Type="http://schemas.microsoft.com/office/2007/relationships/hdphoto" Target="../media/hdphoto1.wdp"/><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1.xml"/><Relationship Id="rId5" Type="http://schemas.microsoft.com/office/2007/relationships/hdphoto" Target="../media/hdphoto1.wdp"/><Relationship Id="rId4" Type="http://schemas.openxmlformats.org/officeDocument/2006/relationships/image" Target="../media/image13.png"/></Relationships>
</file>

<file path=ppt/slideLayouts/_rels/slideLayout1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1.xml"/><Relationship Id="rId5" Type="http://schemas.microsoft.com/office/2007/relationships/hdphoto" Target="../media/hdphoto1.wdp"/><Relationship Id="rId4" Type="http://schemas.openxmlformats.org/officeDocument/2006/relationships/image" Target="../media/image13.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499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79028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82774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83448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99117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68816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22184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567504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466477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47214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76023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4574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87885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88271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09645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0940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69828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2732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46467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47317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38314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04908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2977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29346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84555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54435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12048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0565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15056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22689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30443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246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60400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9028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0026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15842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00475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49420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16754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887716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49301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79265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48030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16182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7431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41851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10828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82867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83554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78751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03800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99642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76636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20971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21366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6735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322053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61410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616352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80972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33120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58306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75924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527466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06133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119357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7716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04113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36538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427395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74465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2980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43018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64284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75165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17054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26625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9299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04862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25374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207294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45243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21478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92558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1843576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9165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22365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33300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11450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51328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2538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85971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1285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98258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44801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D57F1E4F-1CFF-5643-939E-217C01CDF565}" type="slidenum">
              <a:rPr lang="en-US" smtClean="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612986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5157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10101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93214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6812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40333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635973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73294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360301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269043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63894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4281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026910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74220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02331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1177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3293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778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523010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478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7383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3745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0387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0288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5338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6934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0014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7557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846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2716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6108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3425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45631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5761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71292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04192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86029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8860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4833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748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78738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2933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4318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7719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7051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273352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33854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75172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96982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54112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3249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6151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723149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5370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9782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7936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45124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94744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7780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49015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7263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8495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34624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17637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44024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0790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94522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30650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83457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52538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30720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50654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6903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52099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232767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84731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0658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828169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43909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007117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3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40483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7787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120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25247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89653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5917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58027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50415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6243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0318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69874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5501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92278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94193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7904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34500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794173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92637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05425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52310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18098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51764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87398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688412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63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theme" Target="../theme/theme10.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19" Type="http://schemas.openxmlformats.org/officeDocument/2006/relationships/image" Target="../media/image10.png"/><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13.pn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1.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image" Target="../media/image14.png"/><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microsoft.com/office/2007/relationships/hdphoto" Target="../media/hdphoto1.wdp"/></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theme" Target="../theme/theme12.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theme" Target="../theme/theme13.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19" Type="http://schemas.openxmlformats.org/officeDocument/2006/relationships/image" Target="../media/image19.jpg"/><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4.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theme" Target="../theme/theme6.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theme" Target="../theme/theme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image" Target="../media/image4.png"/><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theme" Target="../theme/theme9.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19" Type="http://schemas.openxmlformats.org/officeDocument/2006/relationships/image" Target="../media/image8.png"/><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756687"/>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5142949"/>
      </p:ext>
    </p:extLst>
  </p:cSld>
  <p:clrMap bg1="dk1" tx1="lt1" bg2="dk2" tx2="lt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 id="2147484161" r:id="rId13"/>
    <p:sldLayoutId id="2147484162" r:id="rId14"/>
    <p:sldLayoutId id="2147484163" r:id="rId15"/>
    <p:sldLayoutId id="2147484164" r:id="rId16"/>
    <p:sldLayoutId id="214748416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6450743"/>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xStyles>
    <p:titleStyle>
      <a:lvl1pPr algn="l" defTabSz="914400" rtl="0" eaLnBrk="1" latinLnBrk="0" hangingPunct="1">
        <a:lnSpc>
          <a:spcPct val="90000"/>
        </a:lnSpc>
        <a:spcBef>
          <a:spcPct val="0"/>
        </a:spcBef>
        <a:buNone/>
        <a:defRPr sz="48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9898470"/>
      </p:ext>
    </p:extLst>
  </p:cSld>
  <p:clrMap bg1="dk1" tx1="lt1" bg2="dk2" tx2="lt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 id="2147484205" r:id="rId15"/>
    <p:sldLayoutId id="2147484206" r:id="rId16"/>
    <p:sldLayoutId id="214748420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9872550"/>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 id="2147484222" r:id="rId14"/>
    <p:sldLayoutId id="2147484223" r:id="rId15"/>
    <p:sldLayoutId id="2147484224" r:id="rId16"/>
    <p:sldLayoutId id="2147484225"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2241776"/>
      </p:ext>
    </p:extLst>
  </p:cSld>
  <p:clrMap bg1="dk1" tx1="lt1" bg2="dk2"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 id="2147483981"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4335386"/>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7041428"/>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1555244"/>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7984696"/>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0053709"/>
      </p:ext>
    </p:extLst>
  </p:cSld>
  <p:clrMap bg1="dk1" tx1="lt1" bg2="dk2"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 id="2147484096" r:id="rId14"/>
    <p:sldLayoutId id="2147484097" r:id="rId15"/>
    <p:sldLayoutId id="2147484098" r:id="rId16"/>
    <p:sldLayoutId id="214748409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7373741"/>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61BEF0D-F0BB-DE4B-95CE-6DB70DBA9567}" type="datetimeFigureOut">
              <a:rPr lang="en-US" smtClean="0"/>
              <a:pPr/>
              <a:t>11/12/2013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09144346"/>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5" r:id="rId15"/>
    <p:sldLayoutId id="2147484146" r:id="rId16"/>
    <p:sldLayoutId id="214748414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5.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31.jpeg"/><Relationship Id="rId1" Type="http://schemas.openxmlformats.org/officeDocument/2006/relationships/slideLayout" Target="../slideLayouts/slideLayout96.xml"/><Relationship Id="rId6" Type="http://schemas.openxmlformats.org/officeDocument/2006/relationships/image" Target="../media/image45.jpg"/><Relationship Id="rId11" Type="http://schemas.openxmlformats.org/officeDocument/2006/relationships/image" Target="../media/image50.JPG"/><Relationship Id="rId5" Type="http://schemas.openxmlformats.org/officeDocument/2006/relationships/image" Target="../media/image44.jpg"/><Relationship Id="rId10" Type="http://schemas.openxmlformats.org/officeDocument/2006/relationships/image" Target="../media/image49.JPG"/><Relationship Id="rId4" Type="http://schemas.openxmlformats.org/officeDocument/2006/relationships/image" Target="../media/image43.jpg"/><Relationship Id="rId9" Type="http://schemas.openxmlformats.org/officeDocument/2006/relationships/image" Target="../media/image48.JPG"/></Relationships>
</file>

<file path=ppt/slides/_rels/slide1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7.xml"/><Relationship Id="rId5" Type="http://schemas.openxmlformats.org/officeDocument/2006/relationships/image" Target="../media/image24.jpg"/><Relationship Id="rId4" Type="http://schemas.openxmlformats.org/officeDocument/2006/relationships/image" Target="../media/image23.jpg"/></Relationships>
</file>

<file path=ppt/slides/_rels/slide20.xml.rels><?xml version="1.0" encoding="UTF-8" standalone="yes"?>
<Relationships xmlns="http://schemas.openxmlformats.org/package/2006/relationships"><Relationship Id="rId2" Type="http://schemas.openxmlformats.org/officeDocument/2006/relationships/hyperlink" Target="http://www.thehealingproject.netau/wp=content/uploads/2009/ANDREW-DOBSON-Green-Political-Thought.pdf" TargetMode="External"/><Relationship Id="rId1" Type="http://schemas.openxmlformats.org/officeDocument/2006/relationships/slideLayout" Target="../slideLayouts/slideLayout158.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69.xml"/><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30.xml"/><Relationship Id="rId5" Type="http://schemas.openxmlformats.org/officeDocument/2006/relationships/image" Target="../media/image28.jpg"/><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gajahwong.jpg" TargetMode="External"/><Relationship Id="rId2" Type="http://schemas.openxmlformats.org/officeDocument/2006/relationships/image" Target="../media/image31.jpeg"/><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64.xml"/><Relationship Id="rId4" Type="http://schemas.openxmlformats.org/officeDocument/2006/relationships/image" Target="../media/image37.JPG"/></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8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96288" y="-7721"/>
            <a:ext cx="10631606" cy="442655"/>
          </a:xfrm>
          <a:noFill/>
        </p:spPr>
        <p:txBody>
          <a:bodyPr>
            <a:normAutofit fontScale="90000"/>
          </a:bodyPr>
          <a:lstStyle/>
          <a:p>
            <a:pPr algn="l"/>
            <a:r>
              <a:rPr lang="id-ID" sz="1400" dirty="0" smtClean="0">
                <a:solidFill>
                  <a:schemeClr val="bg1"/>
                </a:solidFill>
              </a:rPr>
              <a:t>International Conference of green Agro Industry: Investment for Our Future, Yogyakarta Indonesia, November 11-14, 2013</a:t>
            </a:r>
            <a:endParaRPr lang="id-ID" sz="1400" dirty="0">
              <a:solidFill>
                <a:schemeClr val="bg1"/>
              </a:solidFill>
            </a:endParaRPr>
          </a:p>
        </p:txBody>
      </p:sp>
      <p:sp>
        <p:nvSpPr>
          <p:cNvPr id="6" name="Subtitle 5"/>
          <p:cNvSpPr>
            <a:spLocks noGrp="1"/>
          </p:cNvSpPr>
          <p:nvPr>
            <p:ph type="subTitle" idx="1"/>
          </p:nvPr>
        </p:nvSpPr>
        <p:spPr>
          <a:xfrm>
            <a:off x="4014467" y="4204162"/>
            <a:ext cx="4595245" cy="937569"/>
          </a:xfrm>
          <a:solidFill>
            <a:schemeClr val="bg1">
              <a:alpha val="57000"/>
            </a:schemeClr>
          </a:solidFill>
        </p:spPr>
        <p:txBody>
          <a:bodyPr>
            <a:noAutofit/>
          </a:bodyPr>
          <a:lstStyle/>
          <a:p>
            <a:pPr algn="ctr"/>
            <a:r>
              <a:rPr lang="id-ID" sz="1800" b="1" dirty="0" smtClean="0"/>
              <a:t>ISTIANA RAHATMAWATI</a:t>
            </a:r>
            <a:r>
              <a:rPr lang="id-ID" sz="1800" dirty="0" smtClean="0"/>
              <a:t> </a:t>
            </a:r>
          </a:p>
          <a:p>
            <a:pPr algn="ctr"/>
            <a:r>
              <a:rPr lang="id-ID" sz="1800" b="1" cap="none" dirty="0" smtClean="0">
                <a:solidFill>
                  <a:srgbClr val="FF0000"/>
                </a:solidFill>
              </a:rPr>
              <a:t>rahatmawati@yahoo.com</a:t>
            </a:r>
            <a:r>
              <a:rPr lang="id-ID" sz="1800" dirty="0" smtClean="0">
                <a:solidFill>
                  <a:srgbClr val="FFFF00"/>
                </a:solidFill>
              </a:rPr>
              <a:t> </a:t>
            </a:r>
          </a:p>
        </p:txBody>
      </p:sp>
      <p:sp>
        <p:nvSpPr>
          <p:cNvPr id="4" name="Title 1"/>
          <p:cNvSpPr txBox="1">
            <a:spLocks/>
          </p:cNvSpPr>
          <p:nvPr/>
        </p:nvSpPr>
        <p:spPr>
          <a:xfrm>
            <a:off x="2458446" y="612375"/>
            <a:ext cx="7707290" cy="1400595"/>
          </a:xfrm>
          <a:prstGeom prst="rect">
            <a:avLst/>
          </a:prstGeom>
          <a:solidFill>
            <a:schemeClr val="tx1">
              <a:alpha val="45000"/>
            </a:schemeClr>
          </a:solidFill>
        </p:spPr>
        <p:txBody>
          <a:bodyPr vert="horz" lIns="91440" tIns="45720" rIns="91440" bIns="45720" rtlCol="0" anchor="b">
            <a:normAutofit fontScale="77500" lnSpcReduction="200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70000"/>
              </a:lnSpc>
            </a:pPr>
            <a:r>
              <a:rPr lang="id-ID" sz="2400" b="1" dirty="0" smtClean="0">
                <a:solidFill>
                  <a:schemeClr val="bg1"/>
                </a:solidFill>
              </a:rPr>
              <a:t>SWOT </a:t>
            </a:r>
            <a:r>
              <a:rPr lang="id-ID" sz="2400" b="1" dirty="0">
                <a:solidFill>
                  <a:schemeClr val="bg1"/>
                </a:solidFill>
              </a:rPr>
              <a:t>ANALYSIS FOR INTEGRATED ECO- TOURISM DEVELOPMENT IN </a:t>
            </a:r>
            <a:r>
              <a:rPr lang="id-ID" sz="2400" b="1" dirty="0" smtClean="0">
                <a:solidFill>
                  <a:schemeClr val="bg1"/>
                </a:solidFill>
              </a:rPr>
              <a:t>STRENGTHENING </a:t>
            </a:r>
            <a:r>
              <a:rPr lang="id-ID" sz="2400" b="1" dirty="0">
                <a:solidFill>
                  <a:schemeClr val="bg1"/>
                </a:solidFill>
              </a:rPr>
              <a:t>NATIONAL RESILENCE </a:t>
            </a:r>
            <a:endParaRPr lang="id-ID" sz="2400" b="1" dirty="0" smtClean="0">
              <a:solidFill>
                <a:schemeClr val="bg1"/>
              </a:solidFill>
            </a:endParaRPr>
          </a:p>
          <a:p>
            <a:pPr algn="ctr">
              <a:lnSpc>
                <a:spcPct val="170000"/>
              </a:lnSpc>
            </a:pPr>
            <a:r>
              <a:rPr lang="id-ID" sz="2400" b="1" dirty="0" smtClean="0">
                <a:solidFill>
                  <a:schemeClr val="bg1"/>
                </a:solidFill>
              </a:rPr>
              <a:t>(</a:t>
            </a:r>
            <a:r>
              <a:rPr lang="id-ID" sz="2400" b="1" dirty="0">
                <a:solidFill>
                  <a:schemeClr val="bg1"/>
                </a:solidFill>
              </a:rPr>
              <a:t>CASE STUDY IN </a:t>
            </a:r>
            <a:r>
              <a:rPr lang="id-ID" sz="2400" b="1" dirty="0" smtClean="0">
                <a:solidFill>
                  <a:schemeClr val="bg1"/>
                </a:solidFill>
              </a:rPr>
              <a:t>GAJAHWONG RIVER </a:t>
            </a:r>
            <a:r>
              <a:rPr lang="id-ID" sz="2400" b="1" dirty="0">
                <a:solidFill>
                  <a:schemeClr val="bg1"/>
                </a:solidFill>
              </a:rPr>
              <a:t>YOGYAKARTA, INDONESIA)</a:t>
            </a:r>
          </a:p>
        </p:txBody>
      </p:sp>
      <p:sp>
        <p:nvSpPr>
          <p:cNvPr id="7" name="Rectangle 6"/>
          <p:cNvSpPr/>
          <p:nvPr/>
        </p:nvSpPr>
        <p:spPr>
          <a:xfrm>
            <a:off x="3114965" y="4991606"/>
            <a:ext cx="6394250" cy="1015663"/>
          </a:xfrm>
          <a:prstGeom prst="rect">
            <a:avLst/>
          </a:prstGeom>
        </p:spPr>
        <p:txBody>
          <a:bodyPr wrap="square">
            <a:spAutoFit/>
          </a:bodyPr>
          <a:lstStyle/>
          <a:p>
            <a:pPr algn="ctr">
              <a:lnSpc>
                <a:spcPct val="150000"/>
              </a:lnSpc>
            </a:pPr>
            <a:r>
              <a:rPr lang="id-ID" sz="2000" b="1" dirty="0" smtClean="0">
                <a:solidFill>
                  <a:schemeClr val="bg1"/>
                </a:solidFill>
              </a:rPr>
              <a:t>Management Department, Economic Faculty, </a:t>
            </a:r>
          </a:p>
          <a:p>
            <a:pPr algn="ctr">
              <a:lnSpc>
                <a:spcPct val="150000"/>
              </a:lnSpc>
            </a:pPr>
            <a:r>
              <a:rPr lang="id-ID" sz="2000" b="1" dirty="0" smtClean="0">
                <a:solidFill>
                  <a:schemeClr val="bg1"/>
                </a:solidFill>
              </a:rPr>
              <a:t>UPN “Veteran” Yogyakarta, Indonesia</a:t>
            </a:r>
            <a:endParaRPr lang="id-ID" sz="2000" b="1" dirty="0">
              <a:solidFill>
                <a:schemeClr val="bg1"/>
              </a:solidFill>
            </a:endParaRPr>
          </a:p>
        </p:txBody>
      </p:sp>
    </p:spTree>
    <p:extLst>
      <p:ext uri="{BB962C8B-B14F-4D97-AF65-F5344CB8AC3E}">
        <p14:creationId xmlns:p14="http://schemas.microsoft.com/office/powerpoint/2010/main" val="20812646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5543" y="211520"/>
            <a:ext cx="5881860" cy="866653"/>
          </a:xfrm>
          <a:solidFill>
            <a:schemeClr val="bg1"/>
          </a:solidFill>
        </p:spPr>
        <p:txBody>
          <a:bodyPr/>
          <a:lstStyle/>
          <a:p>
            <a:r>
              <a:rPr lang="id-ID" dirty="0" smtClean="0"/>
              <a:t>RESULTS AND DICUSSION </a:t>
            </a:r>
            <a:endParaRPr lang="id-ID" dirty="0"/>
          </a:p>
        </p:txBody>
      </p:sp>
      <p:sp>
        <p:nvSpPr>
          <p:cNvPr id="3" name="Content Placeholder 2"/>
          <p:cNvSpPr>
            <a:spLocks noGrp="1"/>
          </p:cNvSpPr>
          <p:nvPr>
            <p:ph idx="1"/>
          </p:nvPr>
        </p:nvSpPr>
        <p:spPr>
          <a:xfrm>
            <a:off x="191394" y="1506304"/>
            <a:ext cx="6632487" cy="3557015"/>
          </a:xfrm>
          <a:solidFill>
            <a:schemeClr val="bg1">
              <a:alpha val="20000"/>
            </a:schemeClr>
          </a:solidFill>
        </p:spPr>
        <p:txBody>
          <a:bodyPr>
            <a:noAutofit/>
          </a:bodyPr>
          <a:lstStyle/>
          <a:p>
            <a:pPr marL="0" indent="0">
              <a:buNone/>
            </a:pPr>
            <a:r>
              <a:rPr lang="id-ID" sz="2800" dirty="0" smtClean="0"/>
              <a:t>STRENGTH</a:t>
            </a:r>
          </a:p>
          <a:p>
            <a:pPr marL="0" indent="0">
              <a:buNone/>
            </a:pPr>
            <a:endParaRPr lang="id-ID" sz="2000" dirty="0" smtClean="0"/>
          </a:p>
          <a:p>
            <a:pPr lvl="1" algn="just">
              <a:buFont typeface="+mj-lt"/>
              <a:buAutoNum type="arabicPeriod"/>
            </a:pPr>
            <a:r>
              <a:rPr lang="id-ID" sz="2000" dirty="0" smtClean="0"/>
              <a:t>Source of the river water is from 24 natural springs along the body of Gajah Wong river.</a:t>
            </a:r>
          </a:p>
          <a:p>
            <a:pPr lvl="1" algn="just">
              <a:buFont typeface="+mj-lt"/>
              <a:buAutoNum type="arabicPeriod"/>
            </a:pPr>
            <a:r>
              <a:rPr lang="id-ID" sz="2000" dirty="0" smtClean="0"/>
              <a:t>some springs have heritage value and legally protected.</a:t>
            </a:r>
          </a:p>
          <a:p>
            <a:pPr lvl="1" algn="just">
              <a:buFont typeface="+mj-lt"/>
              <a:buAutoNum type="arabicPeriod"/>
            </a:pPr>
            <a:r>
              <a:rPr lang="id-ID" sz="2000" dirty="0" smtClean="0"/>
              <a:t>the big quantity of river water had been watering 40.000 ha ricefields in Bantul regency (South of the Yogyakarta City)</a:t>
            </a:r>
          </a:p>
          <a:p>
            <a:pPr lvl="1" algn="just">
              <a:buFont typeface="+mj-lt"/>
              <a:buAutoNum type="arabicPeriod"/>
            </a:pPr>
            <a:r>
              <a:rPr lang="id-ID" sz="2000" dirty="0" smtClean="0"/>
              <a:t>Yogyakarta Green Open space 32,45 % of the city lands (above the minimum standart 30%)  </a:t>
            </a:r>
          </a:p>
          <a:p>
            <a:pPr lvl="1" algn="just">
              <a:buFont typeface="+mj-lt"/>
              <a:buAutoNum type="arabicPeriod"/>
            </a:pPr>
            <a:r>
              <a:rPr lang="id-ID" sz="2000" dirty="0" smtClean="0"/>
              <a:t>many tourist spots surrounding Gajah Wong river</a:t>
            </a:r>
          </a:p>
          <a:p>
            <a:pPr marL="0" indent="0" algn="just">
              <a:buNone/>
            </a:pPr>
            <a:r>
              <a:rPr lang="id-ID" dirty="0"/>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2309" y="533082"/>
            <a:ext cx="3918855" cy="25649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2309" y="3284812"/>
            <a:ext cx="3918855" cy="2612570"/>
          </a:xfrm>
          <a:prstGeom prst="rect">
            <a:avLst/>
          </a:prstGeom>
        </p:spPr>
      </p:pic>
    </p:spTree>
    <p:extLst>
      <p:ext uri="{BB962C8B-B14F-4D97-AF65-F5344CB8AC3E}">
        <p14:creationId xmlns:p14="http://schemas.microsoft.com/office/powerpoint/2010/main" val="6067429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782" y="2770497"/>
            <a:ext cx="2657292" cy="195621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9814" y="129678"/>
            <a:ext cx="2532336" cy="1953283"/>
          </a:xfrm>
          <a:prstGeom prst="rect">
            <a:avLst/>
          </a:prstGeom>
        </p:spPr>
      </p:pic>
      <p:sp>
        <p:nvSpPr>
          <p:cNvPr id="2" name="Rectangle 1"/>
          <p:cNvSpPr/>
          <p:nvPr/>
        </p:nvSpPr>
        <p:spPr>
          <a:xfrm>
            <a:off x="267985" y="564009"/>
            <a:ext cx="6474010" cy="2554545"/>
          </a:xfrm>
          <a:prstGeom prst="rect">
            <a:avLst/>
          </a:prstGeom>
          <a:solidFill>
            <a:schemeClr val="bg1">
              <a:alpha val="22000"/>
            </a:schemeClr>
          </a:solidFill>
        </p:spPr>
        <p:txBody>
          <a:bodyPr wrap="square">
            <a:spAutoFit/>
          </a:bodyPr>
          <a:lstStyle/>
          <a:p>
            <a:pPr marL="731520" lvl="1" indent="-457200">
              <a:buFont typeface="+mj-lt"/>
              <a:buAutoNum type="arabicPeriod" startAt="6"/>
            </a:pPr>
            <a:r>
              <a:rPr lang="id-ID" sz="2000" dirty="0"/>
              <a:t>Gajah Wong riverside area is strategic location in the city </a:t>
            </a:r>
            <a:endParaRPr lang="id-ID" sz="2000" dirty="0" smtClean="0"/>
          </a:p>
          <a:p>
            <a:pPr marL="731520" lvl="1" indent="-457200">
              <a:buFont typeface="+mj-lt"/>
              <a:buAutoNum type="arabicPeriod" startAt="6"/>
            </a:pPr>
            <a:r>
              <a:rPr lang="id-ID" sz="2000" dirty="0" smtClean="0"/>
              <a:t>The </a:t>
            </a:r>
            <a:r>
              <a:rPr lang="id-ID" sz="2000" dirty="0"/>
              <a:t>enterpreuneurship of the local people </a:t>
            </a:r>
            <a:endParaRPr lang="id-ID" sz="2000" dirty="0" smtClean="0"/>
          </a:p>
          <a:p>
            <a:pPr marL="731520" lvl="1" indent="-457200">
              <a:buFont typeface="+mj-lt"/>
              <a:buAutoNum type="arabicPeriod" startAt="6"/>
            </a:pPr>
            <a:r>
              <a:rPr lang="id-ID" sz="2000" dirty="0" smtClean="0"/>
              <a:t>Many </a:t>
            </a:r>
            <a:r>
              <a:rPr lang="id-ID" sz="2000" dirty="0"/>
              <a:t>groups of hobbies, artist of arts and culture performance </a:t>
            </a:r>
            <a:endParaRPr lang="id-ID" sz="2000" dirty="0" smtClean="0"/>
          </a:p>
          <a:p>
            <a:pPr marL="731520" lvl="1" indent="-457200">
              <a:buFont typeface="+mj-lt"/>
              <a:buAutoNum type="arabicPeriod" startAt="6"/>
            </a:pPr>
            <a:r>
              <a:rPr lang="id-ID" sz="2000" dirty="0" smtClean="0"/>
              <a:t>The </a:t>
            </a:r>
            <a:r>
              <a:rPr lang="id-ID" sz="2000" dirty="0"/>
              <a:t>commitment of local community to participate in </a:t>
            </a:r>
            <a:r>
              <a:rPr lang="id-ID" sz="2000" dirty="0" smtClean="0"/>
              <a:t>development</a:t>
            </a:r>
            <a:endParaRPr lang="id-ID" sz="2000" dirty="0"/>
          </a:p>
          <a:p>
            <a:endParaRPr lang="id-ID" sz="20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9969" y="129678"/>
            <a:ext cx="2604378" cy="195328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290" y="3466531"/>
            <a:ext cx="3064271" cy="229820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8583" y="4663202"/>
            <a:ext cx="3053315" cy="218653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1999" y="4510838"/>
            <a:ext cx="2932348" cy="195489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7122" y="2246179"/>
            <a:ext cx="3090072" cy="2060048"/>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36095" y="4553039"/>
            <a:ext cx="2961706" cy="197447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17080" y="2246179"/>
            <a:ext cx="3152161" cy="2101441"/>
          </a:xfrm>
          <a:prstGeom prst="rect">
            <a:avLst/>
          </a:prstGeom>
        </p:spPr>
      </p:pic>
    </p:spTree>
    <p:extLst>
      <p:ext uri="{BB962C8B-B14F-4D97-AF65-F5344CB8AC3E}">
        <p14:creationId xmlns:p14="http://schemas.microsoft.com/office/powerpoint/2010/main" val="6470288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rgbClr val="92D050"/>
            </a:gs>
            <a:gs pos="97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WEAKNESSES </a:t>
            </a:r>
            <a:endParaRPr lang="id-ID" dirty="0"/>
          </a:p>
        </p:txBody>
      </p:sp>
      <p:sp>
        <p:nvSpPr>
          <p:cNvPr id="3" name="Content Placeholder 2"/>
          <p:cNvSpPr>
            <a:spLocks noGrp="1"/>
          </p:cNvSpPr>
          <p:nvPr>
            <p:ph idx="1"/>
          </p:nvPr>
        </p:nvSpPr>
        <p:spPr>
          <a:xfrm>
            <a:off x="1141413" y="2097088"/>
            <a:ext cx="4290397" cy="3541714"/>
          </a:xfrm>
        </p:spPr>
        <p:txBody>
          <a:bodyPr>
            <a:noAutofit/>
          </a:bodyPr>
          <a:lstStyle/>
          <a:p>
            <a:pPr>
              <a:buAutoNum type="arabicPeriod"/>
            </a:pPr>
            <a:r>
              <a:rPr lang="id-ID" sz="1800" dirty="0" smtClean="0"/>
              <a:t>The dirtiest river water </a:t>
            </a:r>
          </a:p>
          <a:p>
            <a:pPr>
              <a:buAutoNum type="arabicPeriod"/>
            </a:pPr>
            <a:r>
              <a:rPr lang="id-ID" sz="1800" dirty="0" smtClean="0"/>
              <a:t>Poor heritage springs </a:t>
            </a:r>
          </a:p>
          <a:p>
            <a:pPr>
              <a:buAutoNum type="arabicPeriod"/>
            </a:pPr>
            <a:r>
              <a:rPr lang="id-ID" sz="1800" dirty="0" smtClean="0"/>
              <a:t>No green knowledge </a:t>
            </a:r>
          </a:p>
          <a:p>
            <a:pPr>
              <a:buAutoNum type="arabicPeriod"/>
            </a:pPr>
            <a:r>
              <a:rPr lang="id-ID" sz="1800" dirty="0" smtClean="0"/>
              <a:t>Low managerial skill </a:t>
            </a:r>
          </a:p>
          <a:p>
            <a:pPr>
              <a:buAutoNum type="arabicPeriod"/>
            </a:pPr>
            <a:r>
              <a:rPr lang="id-ID" sz="1800" dirty="0" smtClean="0"/>
              <a:t>Poverty</a:t>
            </a:r>
          </a:p>
          <a:p>
            <a:pPr>
              <a:buAutoNum type="arabicPeriod"/>
            </a:pPr>
            <a:r>
              <a:rPr lang="id-ID" sz="1800" dirty="0" smtClean="0"/>
              <a:t>Less capital/investment</a:t>
            </a:r>
          </a:p>
          <a:p>
            <a:pPr>
              <a:buAutoNum type="arabicPeriod"/>
            </a:pPr>
            <a:r>
              <a:rPr lang="id-ID" sz="1800" dirty="0" smtClean="0"/>
              <a:t>Minime infrastructure</a:t>
            </a:r>
          </a:p>
          <a:p>
            <a:pPr>
              <a:buAutoNum type="arabicPeriod"/>
            </a:pPr>
            <a:r>
              <a:rPr lang="id-ID" sz="1800" dirty="0" smtClean="0"/>
              <a:t>Illegal housing in the river line</a:t>
            </a:r>
          </a:p>
          <a:p>
            <a:pPr>
              <a:buAutoNum type="arabicPeriod"/>
            </a:pPr>
            <a:r>
              <a:rPr lang="id-ID" sz="1800" dirty="0" smtClean="0"/>
              <a:t>Regulation and law enforcement</a:t>
            </a:r>
            <a:endParaRPr lang="id-ID"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8149" y="1542197"/>
            <a:ext cx="5177051" cy="3882788"/>
          </a:xfrm>
          <a:prstGeom prst="rect">
            <a:avLst/>
          </a:prstGeom>
        </p:spPr>
      </p:pic>
    </p:spTree>
    <p:extLst>
      <p:ext uri="{BB962C8B-B14F-4D97-AF65-F5344CB8AC3E}">
        <p14:creationId xmlns:p14="http://schemas.microsoft.com/office/powerpoint/2010/main" val="18333870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719" y="262047"/>
            <a:ext cx="5729785" cy="996502"/>
          </a:xfrm>
        </p:spPr>
        <p:txBody>
          <a:bodyPr/>
          <a:lstStyle/>
          <a:p>
            <a:r>
              <a:rPr lang="id-ID" dirty="0" smtClean="0"/>
              <a:t>OPPORTUNITIES</a:t>
            </a:r>
            <a:endParaRPr lang="id-ID" dirty="0"/>
          </a:p>
        </p:txBody>
      </p:sp>
      <p:sp>
        <p:nvSpPr>
          <p:cNvPr id="3" name="Content Placeholder 2"/>
          <p:cNvSpPr>
            <a:spLocks noGrp="1"/>
          </p:cNvSpPr>
          <p:nvPr>
            <p:ph idx="1"/>
          </p:nvPr>
        </p:nvSpPr>
        <p:spPr>
          <a:xfrm>
            <a:off x="643719" y="1255000"/>
            <a:ext cx="8118143" cy="3451519"/>
          </a:xfrm>
        </p:spPr>
        <p:txBody>
          <a:bodyPr>
            <a:normAutofit fontScale="85000" lnSpcReduction="20000"/>
          </a:bodyPr>
          <a:lstStyle/>
          <a:p>
            <a:pPr>
              <a:buAutoNum type="arabicPeriod"/>
            </a:pPr>
            <a:r>
              <a:rPr lang="id-ID" dirty="0" smtClean="0"/>
              <a:t> Goverments supports (regulations and institution)</a:t>
            </a:r>
          </a:p>
          <a:p>
            <a:pPr>
              <a:buAutoNum type="arabicPeriod"/>
            </a:pPr>
            <a:r>
              <a:rPr lang="id-ID" dirty="0" smtClean="0"/>
              <a:t> Academicians supports (UPN “Veteran” Yogyakarta, Gajah Mada University, Indonesia Arts institute etc)</a:t>
            </a:r>
          </a:p>
          <a:p>
            <a:pPr>
              <a:buAutoNum type="arabicPeriod"/>
            </a:pPr>
            <a:r>
              <a:rPr lang="id-ID" dirty="0" smtClean="0"/>
              <a:t> Groups of hobbies and economic activities in the area of study </a:t>
            </a:r>
          </a:p>
          <a:p>
            <a:pPr>
              <a:buAutoNum type="arabicPeriod"/>
            </a:pPr>
            <a:r>
              <a:rPr lang="id-ID" dirty="0" smtClean="0"/>
              <a:t> River community forums (Forsidas Gajah Wong)</a:t>
            </a:r>
          </a:p>
          <a:p>
            <a:pPr>
              <a:buAutoNum type="arabicPeriod"/>
            </a:pPr>
            <a:r>
              <a:rPr lang="id-ID" dirty="0" smtClean="0"/>
              <a:t> Legally protected situs and heritage </a:t>
            </a:r>
          </a:p>
          <a:p>
            <a:pPr>
              <a:buAutoNum type="arabicPeriod"/>
            </a:pPr>
            <a:r>
              <a:rPr lang="id-ID" dirty="0" smtClean="0"/>
              <a:t> Yogyakarta towards green city</a:t>
            </a:r>
          </a:p>
          <a:p>
            <a:pPr>
              <a:buAutoNum type="arabicPeriod"/>
            </a:pPr>
            <a:r>
              <a:rPr lang="id-ID" dirty="0" smtClean="0"/>
              <a:t> Strengthen the identity of “Yogyakarta </a:t>
            </a:r>
            <a:r>
              <a:rPr lang="id-ID" dirty="0"/>
              <a:t>I</a:t>
            </a:r>
            <a:r>
              <a:rPr lang="id-ID" dirty="0" smtClean="0"/>
              <a:t>stimewa”</a:t>
            </a:r>
            <a:endParaRPr lang="id-ID"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1862" y="1423630"/>
            <a:ext cx="2829637" cy="30536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284" y="4270172"/>
            <a:ext cx="3687261" cy="2458174"/>
          </a:xfrm>
          <a:prstGeom prst="rect">
            <a:avLst/>
          </a:prstGeom>
        </p:spPr>
      </p:pic>
    </p:spTree>
    <p:extLst>
      <p:ext uri="{BB962C8B-B14F-4D97-AF65-F5344CB8AC3E}">
        <p14:creationId xmlns:p14="http://schemas.microsoft.com/office/powerpoint/2010/main" val="17831198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2225" y="395187"/>
            <a:ext cx="2011220" cy="1073804"/>
          </a:xfrm>
        </p:spPr>
        <p:txBody>
          <a:bodyPr/>
          <a:lstStyle/>
          <a:p>
            <a:r>
              <a:rPr lang="id-ID" dirty="0" smtClean="0"/>
              <a:t>THREATS</a:t>
            </a:r>
            <a:endParaRPr lang="id-ID" dirty="0"/>
          </a:p>
        </p:txBody>
      </p:sp>
      <p:sp>
        <p:nvSpPr>
          <p:cNvPr id="3" name="Content Placeholder 2"/>
          <p:cNvSpPr>
            <a:spLocks noGrp="1"/>
          </p:cNvSpPr>
          <p:nvPr>
            <p:ph idx="1"/>
          </p:nvPr>
        </p:nvSpPr>
        <p:spPr>
          <a:xfrm>
            <a:off x="899390" y="1468991"/>
            <a:ext cx="6616890" cy="3931920"/>
          </a:xfrm>
        </p:spPr>
        <p:txBody>
          <a:bodyPr>
            <a:normAutofit fontScale="92500" lnSpcReduction="10000"/>
          </a:bodyPr>
          <a:lstStyle/>
          <a:p>
            <a:pPr>
              <a:buAutoNum type="arabicPeriod"/>
            </a:pPr>
            <a:r>
              <a:rPr lang="id-ID" dirty="0" smtClean="0"/>
              <a:t> Dissaster (Merapi Volcano’s lahar, floads, erruption, land slide, earth quacke,  twister)</a:t>
            </a:r>
          </a:p>
          <a:p>
            <a:pPr>
              <a:buAutoNum type="arabicPeriod"/>
            </a:pPr>
            <a:r>
              <a:rPr lang="id-ID" dirty="0" smtClean="0"/>
              <a:t> Global warming</a:t>
            </a:r>
          </a:p>
          <a:p>
            <a:pPr>
              <a:buAutoNum type="arabicPeriod"/>
            </a:pPr>
            <a:r>
              <a:rPr lang="id-ID" dirty="0" smtClean="0"/>
              <a:t> Situs and heritage destructions</a:t>
            </a:r>
          </a:p>
          <a:p>
            <a:pPr>
              <a:buAutoNum type="arabicPeriod"/>
            </a:pPr>
            <a:r>
              <a:rPr lang="id-ID" dirty="0" smtClean="0"/>
              <a:t> Uncontrol population growth</a:t>
            </a:r>
          </a:p>
          <a:p>
            <a:pPr>
              <a:buAutoNum type="arabicPeriod"/>
            </a:pPr>
            <a:r>
              <a:rPr lang="id-ID" dirty="0" smtClean="0"/>
              <a:t> Travel warning</a:t>
            </a:r>
          </a:p>
          <a:p>
            <a:pPr>
              <a:buAutoNum type="arabicPeriod"/>
            </a:pPr>
            <a:r>
              <a:rPr lang="id-ID" dirty="0" smtClean="0"/>
              <a:t> Terorism</a:t>
            </a:r>
          </a:p>
          <a:p>
            <a:pPr>
              <a:buAutoNum type="arabicPeriod"/>
            </a:pPr>
            <a:r>
              <a:rPr lang="id-ID" dirty="0" smtClean="0"/>
              <a:t> Corruption</a:t>
            </a:r>
            <a:endParaRPr lang="id-ID"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6280" y="782253"/>
            <a:ext cx="4054125" cy="304059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057" y="3562065"/>
            <a:ext cx="4154234" cy="3115676"/>
          </a:xfrm>
          <a:prstGeom prst="rect">
            <a:avLst/>
          </a:prstGeom>
        </p:spPr>
      </p:pic>
    </p:spTree>
    <p:extLst>
      <p:ext uri="{BB962C8B-B14F-4D97-AF65-F5344CB8AC3E}">
        <p14:creationId xmlns:p14="http://schemas.microsoft.com/office/powerpoint/2010/main" val="33905201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6579" y="1201003"/>
            <a:ext cx="3002508" cy="2896152"/>
          </a:xfrm>
          <a:prstGeom prst="rect">
            <a:avLst/>
          </a:prstGeom>
        </p:spPr>
      </p:pic>
      <p:sp>
        <p:nvSpPr>
          <p:cNvPr id="2" name="Title 1"/>
          <p:cNvSpPr>
            <a:spLocks noGrp="1"/>
          </p:cNvSpPr>
          <p:nvPr>
            <p:ph type="title"/>
          </p:nvPr>
        </p:nvSpPr>
        <p:spPr>
          <a:xfrm>
            <a:off x="4901821" y="560707"/>
            <a:ext cx="5675194" cy="640296"/>
          </a:xfrm>
        </p:spPr>
        <p:txBody>
          <a:bodyPr/>
          <a:lstStyle/>
          <a:p>
            <a:pPr algn="l"/>
            <a:r>
              <a:rPr lang="id-ID" dirty="0" smtClean="0"/>
              <a:t>NATIONAL RESILIENCE</a:t>
            </a:r>
            <a:endParaRPr lang="id-ID" dirty="0"/>
          </a:p>
        </p:txBody>
      </p:sp>
      <p:sp>
        <p:nvSpPr>
          <p:cNvPr id="3" name="Content Placeholder 2"/>
          <p:cNvSpPr>
            <a:spLocks noGrp="1"/>
          </p:cNvSpPr>
          <p:nvPr>
            <p:ph idx="1"/>
          </p:nvPr>
        </p:nvSpPr>
        <p:spPr>
          <a:xfrm>
            <a:off x="1066799" y="1557260"/>
            <a:ext cx="8254621" cy="1337480"/>
          </a:xfrm>
        </p:spPr>
        <p:txBody>
          <a:bodyPr>
            <a:noAutofit/>
          </a:bodyPr>
          <a:lstStyle/>
          <a:p>
            <a:pPr marL="0" indent="0" algn="just">
              <a:buNone/>
            </a:pPr>
            <a:r>
              <a:rPr lang="en-GB" sz="1600" dirty="0"/>
              <a:t>National Resilience is National dynamic conditions contains strengths and </a:t>
            </a:r>
            <a:r>
              <a:rPr lang="en-GB" sz="1600" dirty="0" err="1"/>
              <a:t>perseverances</a:t>
            </a:r>
            <a:r>
              <a:rPr lang="en-GB" sz="1600" dirty="0"/>
              <a:t> in facing challenges, threats, barriers and inferences which are threaten national identity, integrity and </a:t>
            </a:r>
            <a:r>
              <a:rPr lang="en-GB" sz="1600" dirty="0" err="1" smtClean="0"/>
              <a:t>existency</a:t>
            </a:r>
            <a:r>
              <a:rPr lang="id-ID" sz="1600" dirty="0" smtClean="0"/>
              <a:t>.</a:t>
            </a:r>
            <a:r>
              <a:rPr lang="en-GB" sz="1600" dirty="0" smtClean="0"/>
              <a:t> </a:t>
            </a:r>
            <a:endParaRPr lang="id-ID" sz="1600" dirty="0" smtClean="0"/>
          </a:p>
          <a:p>
            <a:pPr marL="0" indent="0" algn="r">
              <a:buNone/>
            </a:pPr>
            <a:r>
              <a:rPr lang="id-ID" sz="1600" dirty="0"/>
              <a:t>	</a:t>
            </a:r>
            <a:r>
              <a:rPr lang="id-ID" sz="1600" dirty="0" smtClean="0"/>
              <a:t>								</a:t>
            </a:r>
            <a:r>
              <a:rPr lang="en-GB" sz="1600" dirty="0" smtClean="0"/>
              <a:t>(</a:t>
            </a:r>
            <a:r>
              <a:rPr lang="en-GB" sz="1600" dirty="0" err="1"/>
              <a:t>Lemhannas</a:t>
            </a:r>
            <a:r>
              <a:rPr lang="en-GB" sz="1600" dirty="0"/>
              <a:t> RI, 1999</a:t>
            </a:r>
            <a:r>
              <a:rPr lang="en-GB" sz="1600" dirty="0" smtClean="0"/>
              <a:t>)</a:t>
            </a:r>
            <a:endParaRPr lang="id-ID" sz="1600" dirty="0" smtClean="0"/>
          </a:p>
          <a:p>
            <a:pPr marL="0" indent="0">
              <a:buNone/>
            </a:pPr>
            <a:endParaRPr lang="id-ID" sz="1600" dirty="0"/>
          </a:p>
        </p:txBody>
      </p:sp>
      <p:sp>
        <p:nvSpPr>
          <p:cNvPr id="6" name="Content Placeholder 2"/>
          <p:cNvSpPr txBox="1">
            <a:spLocks/>
          </p:cNvSpPr>
          <p:nvPr/>
        </p:nvSpPr>
        <p:spPr>
          <a:xfrm>
            <a:off x="1911824" y="2894740"/>
            <a:ext cx="4789227" cy="32878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id-ID" sz="1600" dirty="0" smtClean="0"/>
              <a:t>There are 8 elements/potencies of National Resilience:</a:t>
            </a:r>
          </a:p>
          <a:p>
            <a:pPr>
              <a:buFont typeface="Arial" panose="020B0604020202020204" pitchFamily="34" charset="0"/>
              <a:buAutoNum type="arabicPeriod"/>
            </a:pPr>
            <a:r>
              <a:rPr lang="id-ID" sz="1600" dirty="0" smtClean="0"/>
              <a:t>Location/position of the country</a:t>
            </a:r>
          </a:p>
          <a:p>
            <a:pPr>
              <a:buFont typeface="Arial" panose="020B0604020202020204" pitchFamily="34" charset="0"/>
              <a:buAutoNum type="arabicPeriod"/>
            </a:pPr>
            <a:r>
              <a:rPr lang="id-ID" sz="1600" dirty="0" smtClean="0"/>
              <a:t>Natural Resources</a:t>
            </a:r>
          </a:p>
          <a:p>
            <a:pPr>
              <a:buFont typeface="Arial" panose="020B0604020202020204" pitchFamily="34" charset="0"/>
              <a:buAutoNum type="arabicPeriod"/>
            </a:pPr>
            <a:r>
              <a:rPr lang="id-ID" sz="1600" dirty="0" smtClean="0"/>
              <a:t>Human Resources</a:t>
            </a:r>
          </a:p>
          <a:p>
            <a:pPr>
              <a:buFont typeface="Arial" panose="020B0604020202020204" pitchFamily="34" charset="0"/>
              <a:buAutoNum type="arabicPeriod"/>
            </a:pPr>
            <a:r>
              <a:rPr lang="id-ID" sz="1600" dirty="0" smtClean="0"/>
              <a:t>Ideology</a:t>
            </a:r>
          </a:p>
          <a:p>
            <a:pPr>
              <a:buFont typeface="Arial" panose="020B0604020202020204" pitchFamily="34" charset="0"/>
              <a:buAutoNum type="arabicPeriod"/>
            </a:pPr>
            <a:r>
              <a:rPr lang="id-ID" sz="1600" dirty="0" smtClean="0"/>
              <a:t>Politics</a:t>
            </a:r>
          </a:p>
          <a:p>
            <a:pPr>
              <a:buFont typeface="Arial" panose="020B0604020202020204" pitchFamily="34" charset="0"/>
              <a:buAutoNum type="arabicPeriod"/>
            </a:pPr>
            <a:r>
              <a:rPr lang="id-ID" sz="1600" dirty="0" smtClean="0"/>
              <a:t>Economics</a:t>
            </a:r>
          </a:p>
          <a:p>
            <a:pPr>
              <a:buFont typeface="Arial" panose="020B0604020202020204" pitchFamily="34" charset="0"/>
              <a:buAutoNum type="arabicPeriod"/>
            </a:pPr>
            <a:r>
              <a:rPr lang="id-ID" sz="1600" dirty="0" smtClean="0"/>
              <a:t>Social and Culture</a:t>
            </a:r>
          </a:p>
          <a:p>
            <a:pPr>
              <a:buFont typeface="Arial" panose="020B0604020202020204" pitchFamily="34" charset="0"/>
              <a:buAutoNum type="arabicPeriod"/>
            </a:pPr>
            <a:r>
              <a:rPr lang="id-ID" sz="1600" dirty="0" smtClean="0"/>
              <a:t>Defense and Security</a:t>
            </a:r>
            <a:endParaRPr lang="id-ID" sz="16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525" y="4232220"/>
            <a:ext cx="6010257" cy="2435768"/>
          </a:xfrm>
          <a:prstGeom prst="rect">
            <a:avLst/>
          </a:prstGeom>
        </p:spPr>
      </p:pic>
    </p:spTree>
    <p:extLst>
      <p:ext uri="{BB962C8B-B14F-4D97-AF65-F5344CB8AC3E}">
        <p14:creationId xmlns:p14="http://schemas.microsoft.com/office/powerpoint/2010/main" val="344542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9685" y="609600"/>
            <a:ext cx="11109276" cy="755176"/>
          </a:xfrm>
        </p:spPr>
        <p:txBody>
          <a:bodyPr>
            <a:normAutofit fontScale="90000"/>
          </a:bodyPr>
          <a:lstStyle/>
          <a:p>
            <a:pPr algn="ctr"/>
            <a:r>
              <a:rPr lang="id-ID" dirty="0" smtClean="0">
                <a:solidFill>
                  <a:srgbClr val="B42AAD"/>
                </a:solidFill>
              </a:rPr>
              <a:t>NATIONAL RESILIENCE PRINCIPLES IN THE CASE OF STUDY</a:t>
            </a:r>
            <a:r>
              <a:rPr lang="id-ID" dirty="0" smtClean="0"/>
              <a:t> </a:t>
            </a:r>
            <a:endParaRPr lang="id-ID" dirty="0"/>
          </a:p>
        </p:txBody>
      </p:sp>
      <p:sp>
        <p:nvSpPr>
          <p:cNvPr id="3" name="Content Placeholder 2"/>
          <p:cNvSpPr>
            <a:spLocks noGrp="1"/>
          </p:cNvSpPr>
          <p:nvPr>
            <p:ph idx="1"/>
          </p:nvPr>
        </p:nvSpPr>
        <p:spPr>
          <a:xfrm>
            <a:off x="1146412" y="1815152"/>
            <a:ext cx="9872109" cy="4121625"/>
          </a:xfrm>
        </p:spPr>
        <p:txBody>
          <a:bodyPr>
            <a:normAutofit fontScale="92500" lnSpcReduction="20000"/>
          </a:bodyPr>
          <a:lstStyle/>
          <a:p>
            <a:pPr algn="just">
              <a:buFont typeface="+mj-lt"/>
              <a:buAutoNum type="arabicPeriod"/>
            </a:pPr>
            <a:r>
              <a:rPr lang="id-ID" dirty="0" smtClean="0">
                <a:solidFill>
                  <a:srgbClr val="D707C8"/>
                </a:solidFill>
              </a:rPr>
              <a:t>Natural resources (land,water and natural wealth contained it) well manages in suistainability and utilized largely for the peoples necessity)</a:t>
            </a:r>
          </a:p>
          <a:p>
            <a:pPr algn="just">
              <a:buFont typeface="+mj-lt"/>
              <a:buAutoNum type="arabicPeriod"/>
            </a:pPr>
            <a:r>
              <a:rPr lang="id-ID" dirty="0" smtClean="0">
                <a:solidFill>
                  <a:srgbClr val="D707C8"/>
                </a:solidFill>
              </a:rPr>
              <a:t>Well educated local people (also in green knowledge) </a:t>
            </a:r>
          </a:p>
          <a:p>
            <a:pPr algn="just">
              <a:buFont typeface="+mj-lt"/>
              <a:buAutoNum type="arabicPeriod"/>
            </a:pPr>
            <a:r>
              <a:rPr lang="id-ID" dirty="0" smtClean="0">
                <a:solidFill>
                  <a:srgbClr val="D707C8"/>
                </a:solidFill>
              </a:rPr>
              <a:t>The implementation of national way of life (ideology) pancasila in all aspects of development</a:t>
            </a:r>
          </a:p>
          <a:p>
            <a:pPr algn="just">
              <a:buFont typeface="+mj-lt"/>
              <a:buAutoNum type="arabicPeriod"/>
            </a:pPr>
            <a:r>
              <a:rPr lang="id-ID" dirty="0" smtClean="0">
                <a:solidFill>
                  <a:srgbClr val="D707C8"/>
                </a:solidFill>
              </a:rPr>
              <a:t>Good governance and clean goverment</a:t>
            </a:r>
          </a:p>
          <a:p>
            <a:pPr algn="just">
              <a:buFont typeface="+mj-lt"/>
              <a:buAutoNum type="arabicPeriod"/>
            </a:pPr>
            <a:r>
              <a:rPr lang="id-ID" dirty="0" smtClean="0">
                <a:solidFill>
                  <a:srgbClr val="D707C8"/>
                </a:solidFill>
              </a:rPr>
              <a:t>Grass root democracy</a:t>
            </a:r>
          </a:p>
          <a:p>
            <a:pPr algn="just">
              <a:buFont typeface="+mj-lt"/>
              <a:buAutoNum type="arabicPeriod"/>
            </a:pPr>
            <a:r>
              <a:rPr lang="id-ID" dirty="0" smtClean="0">
                <a:solidFill>
                  <a:srgbClr val="D707C8"/>
                </a:solidFill>
              </a:rPr>
              <a:t>Green business/green economic activities </a:t>
            </a:r>
          </a:p>
          <a:p>
            <a:pPr algn="just">
              <a:buFont typeface="+mj-lt"/>
              <a:buAutoNum type="arabicPeriod"/>
            </a:pPr>
            <a:r>
              <a:rPr lang="id-ID" dirty="0" smtClean="0">
                <a:solidFill>
                  <a:srgbClr val="D707C8"/>
                </a:solidFill>
              </a:rPr>
              <a:t>The sustainability of social and culture of local community</a:t>
            </a:r>
          </a:p>
          <a:p>
            <a:pPr algn="just">
              <a:buFont typeface="+mj-lt"/>
              <a:buAutoNum type="arabicPeriod"/>
            </a:pPr>
            <a:r>
              <a:rPr lang="id-ID" dirty="0" smtClean="0">
                <a:solidFill>
                  <a:srgbClr val="D707C8"/>
                </a:solidFill>
              </a:rPr>
              <a:t>Regulation and law enforcement </a:t>
            </a:r>
          </a:p>
          <a:p>
            <a:pPr algn="just">
              <a:buFont typeface="+mj-lt"/>
              <a:buAutoNum type="arabicPeriod"/>
            </a:pPr>
            <a:r>
              <a:rPr lang="id-ID" dirty="0" smtClean="0">
                <a:solidFill>
                  <a:srgbClr val="D707C8"/>
                </a:solidFill>
              </a:rPr>
              <a:t>The national security protections</a:t>
            </a:r>
          </a:p>
        </p:txBody>
      </p:sp>
    </p:spTree>
    <p:extLst>
      <p:ext uri="{BB962C8B-B14F-4D97-AF65-F5344CB8AC3E}">
        <p14:creationId xmlns:p14="http://schemas.microsoft.com/office/powerpoint/2010/main" val="2325719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607" y="124927"/>
            <a:ext cx="3635303" cy="1264575"/>
          </a:xfrm>
        </p:spPr>
        <p:txBody>
          <a:bodyPr/>
          <a:lstStyle/>
          <a:p>
            <a:r>
              <a:rPr lang="id-ID" b="1" dirty="0" smtClean="0">
                <a:latin typeface="Cooper Black" panose="0208090404030B020404" pitchFamily="18" charset="0"/>
              </a:rPr>
              <a:t>CONCLUSION</a:t>
            </a:r>
            <a:endParaRPr lang="id-ID" b="1" dirty="0">
              <a:latin typeface="Cooper Black" panose="0208090404030B020404" pitchFamily="18" charset="0"/>
            </a:endParaRPr>
          </a:p>
        </p:txBody>
      </p:sp>
      <p:sp>
        <p:nvSpPr>
          <p:cNvPr id="3" name="Content Placeholder 2"/>
          <p:cNvSpPr>
            <a:spLocks noGrp="1"/>
          </p:cNvSpPr>
          <p:nvPr>
            <p:ph sz="quarter" idx="13"/>
          </p:nvPr>
        </p:nvSpPr>
        <p:spPr>
          <a:xfrm>
            <a:off x="1596788" y="1496586"/>
            <a:ext cx="9530365" cy="2357907"/>
          </a:xfrm>
        </p:spPr>
        <p:txBody>
          <a:bodyPr>
            <a:normAutofit fontScale="77500" lnSpcReduction="20000"/>
          </a:bodyPr>
          <a:lstStyle/>
          <a:p>
            <a:pPr marL="0" indent="0" algn="just">
              <a:buNone/>
            </a:pPr>
            <a:r>
              <a:rPr lang="en-US" dirty="0" smtClean="0"/>
              <a:t>Yogyakarta </a:t>
            </a:r>
            <a:r>
              <a:rPr lang="en-US" dirty="0"/>
              <a:t>as tourist </a:t>
            </a:r>
            <a:r>
              <a:rPr lang="en-US" dirty="0" smtClean="0"/>
              <a:t>city</a:t>
            </a:r>
            <a:r>
              <a:rPr lang="id-ID" dirty="0" smtClean="0"/>
              <a:t>,</a:t>
            </a:r>
            <a:r>
              <a:rPr lang="en-US" dirty="0" smtClean="0"/>
              <a:t> </a:t>
            </a:r>
            <a:r>
              <a:rPr lang="en-US" dirty="0"/>
              <a:t>developing Community Based Tourism concept which is offers the environmental resources and local way of life. </a:t>
            </a:r>
            <a:r>
              <a:rPr lang="en-US" dirty="0" smtClean="0"/>
              <a:t>“</a:t>
            </a:r>
            <a:r>
              <a:rPr lang="id-ID" i="1" dirty="0" smtClean="0"/>
              <a:t>Hame</a:t>
            </a:r>
            <a:r>
              <a:rPr lang="en-US" i="1" dirty="0" err="1" smtClean="0"/>
              <a:t>mayu</a:t>
            </a:r>
            <a:r>
              <a:rPr lang="en-US" i="1" dirty="0" smtClean="0"/>
              <a:t> </a:t>
            </a:r>
            <a:r>
              <a:rPr lang="en-US" i="1" dirty="0" err="1"/>
              <a:t>Hayuning</a:t>
            </a:r>
            <a:r>
              <a:rPr lang="en-US" i="1" dirty="0"/>
              <a:t> </a:t>
            </a:r>
            <a:r>
              <a:rPr lang="en-US" i="1" dirty="0" err="1"/>
              <a:t>Bawono</a:t>
            </a:r>
            <a:r>
              <a:rPr lang="en-US" dirty="0"/>
              <a:t>” and </a:t>
            </a:r>
            <a:r>
              <a:rPr lang="en-US" i="1" dirty="0"/>
              <a:t>SEGORO AMARTA</a:t>
            </a:r>
            <a:r>
              <a:rPr lang="en-US" dirty="0"/>
              <a:t> guidance Yogyakarta towards Green city. </a:t>
            </a:r>
            <a:endParaRPr lang="id-ID" dirty="0" smtClean="0"/>
          </a:p>
          <a:p>
            <a:pPr marL="0" indent="0" algn="just">
              <a:buNone/>
            </a:pPr>
            <a:endParaRPr lang="id-ID" dirty="0" smtClean="0"/>
          </a:p>
          <a:p>
            <a:pPr marL="0" indent="0" algn="just">
              <a:buNone/>
            </a:pPr>
            <a:r>
              <a:rPr lang="id-ID" dirty="0" smtClean="0"/>
              <a:t>By </a:t>
            </a:r>
            <a:r>
              <a:rPr lang="id-ID" dirty="0"/>
              <a:t>developing Gajahwong river and the situs and heritage surrounded, people can earn from it for living. Integrated eco-tourism  along the Gajahwong  river in Yogyakarta city will push the economic growth and other social aspects. The sustainable development will occur and the national resilience will getting stronger.</a:t>
            </a:r>
          </a:p>
          <a:p>
            <a:pPr marL="0" indent="0" algn="just">
              <a:buNone/>
            </a:pPr>
            <a:endParaRPr lang="id-ID"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129" y="4068661"/>
            <a:ext cx="3352746" cy="25172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5189" y="4068661"/>
            <a:ext cx="3809721" cy="2537274"/>
          </a:xfrm>
          <a:prstGeom prst="rect">
            <a:avLst/>
          </a:prstGeom>
        </p:spPr>
      </p:pic>
      <p:sp>
        <p:nvSpPr>
          <p:cNvPr id="6" name="Right Arrow 5"/>
          <p:cNvSpPr/>
          <p:nvPr/>
        </p:nvSpPr>
        <p:spPr>
          <a:xfrm>
            <a:off x="4881296" y="5102083"/>
            <a:ext cx="2306472" cy="450376"/>
          </a:xfrm>
          <a:prstGeom prst="right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867068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162" y="383287"/>
            <a:ext cx="5170226" cy="905368"/>
          </a:xfrm>
        </p:spPr>
        <p:txBody>
          <a:bodyPr>
            <a:normAutofit/>
          </a:bodyPr>
          <a:lstStyle/>
          <a:p>
            <a:r>
              <a:rPr lang="id-ID" dirty="0" smtClean="0"/>
              <a:t>RECOMMENDATION</a:t>
            </a:r>
            <a:endParaRPr lang="id-ID" dirty="0"/>
          </a:p>
        </p:txBody>
      </p:sp>
      <p:sp>
        <p:nvSpPr>
          <p:cNvPr id="3" name="Content Placeholder 2"/>
          <p:cNvSpPr>
            <a:spLocks noGrp="1"/>
          </p:cNvSpPr>
          <p:nvPr>
            <p:ph idx="1"/>
          </p:nvPr>
        </p:nvSpPr>
        <p:spPr>
          <a:xfrm>
            <a:off x="896906" y="1547962"/>
            <a:ext cx="10990294" cy="5153089"/>
          </a:xfrm>
        </p:spPr>
        <p:txBody>
          <a:bodyPr>
            <a:noAutofit/>
          </a:bodyPr>
          <a:lstStyle/>
          <a:p>
            <a:pPr marL="0" indent="0">
              <a:buNone/>
            </a:pPr>
            <a:r>
              <a:rPr lang="en-US" sz="2000" dirty="0"/>
              <a:t>The recommendation of this research is that the synergy of five pillars namely Local Community, Local Government, </a:t>
            </a:r>
            <a:r>
              <a:rPr lang="en-US" sz="2000" dirty="0" smtClean="0"/>
              <a:t>Academician</a:t>
            </a:r>
            <a:r>
              <a:rPr lang="id-ID" sz="2000" dirty="0" smtClean="0"/>
              <a:t>s</a:t>
            </a:r>
            <a:r>
              <a:rPr lang="en-US" sz="2000" dirty="0" smtClean="0"/>
              <a:t>, </a:t>
            </a:r>
            <a:r>
              <a:rPr lang="en-US" sz="2000" dirty="0"/>
              <a:t>Investor and National Policy is really needed.</a:t>
            </a:r>
            <a:endParaRPr lang="id-ID" dirty="0"/>
          </a:p>
          <a:p>
            <a:pPr marL="1714500" lvl="3" indent="-342900" algn="just">
              <a:buFont typeface="+mj-lt"/>
              <a:buAutoNum type="arabicPeriod"/>
            </a:pPr>
            <a:r>
              <a:rPr lang="en-US" sz="1800" dirty="0"/>
              <a:t>Local community </a:t>
            </a:r>
            <a:r>
              <a:rPr lang="en-US" sz="1800" dirty="0" err="1"/>
              <a:t>alongs</a:t>
            </a:r>
            <a:r>
              <a:rPr lang="en-US" sz="1800" dirty="0"/>
              <a:t> the </a:t>
            </a:r>
            <a:r>
              <a:rPr lang="en-US" sz="1800" dirty="0" smtClean="0"/>
              <a:t>Gajah</a:t>
            </a:r>
            <a:r>
              <a:rPr lang="id-ID" sz="1800" dirty="0" smtClean="0"/>
              <a:t> W</a:t>
            </a:r>
            <a:r>
              <a:rPr lang="en-US" sz="1800" dirty="0" err="1" smtClean="0"/>
              <a:t>ong</a:t>
            </a:r>
            <a:r>
              <a:rPr lang="en-US" sz="1800" dirty="0" smtClean="0"/>
              <a:t> </a:t>
            </a:r>
            <a:r>
              <a:rPr lang="en-US" sz="1800" dirty="0"/>
              <a:t>river must be eager to develop self resilience and participate in involvement with social and cultural or economic creative groups and maintenance the environment in the same time for sustainable development.</a:t>
            </a:r>
            <a:endParaRPr lang="id-ID" sz="1800" dirty="0"/>
          </a:p>
          <a:p>
            <a:pPr marL="1714500" lvl="3" indent="-342900" algn="just">
              <a:buFont typeface="+mj-lt"/>
              <a:buAutoNum type="arabicPeriod"/>
            </a:pPr>
            <a:r>
              <a:rPr lang="en-US" sz="1800" dirty="0"/>
              <a:t>Local government should strengthening community and business leadership role in developing arts and culture and regulate people activities to maintenance the heritage.</a:t>
            </a:r>
            <a:endParaRPr lang="id-ID" sz="1800" dirty="0"/>
          </a:p>
          <a:p>
            <a:pPr marL="1714500" lvl="3" indent="-342900" algn="just">
              <a:buFont typeface="+mj-lt"/>
              <a:buAutoNum type="arabicPeriod"/>
            </a:pPr>
            <a:r>
              <a:rPr lang="en-US" sz="1800" dirty="0"/>
              <a:t>Academician should participate more in finding the way out solving the problem that may appears with their capability in science and technology.</a:t>
            </a:r>
            <a:endParaRPr lang="id-ID" sz="1800" dirty="0"/>
          </a:p>
          <a:p>
            <a:pPr marL="1714500" lvl="3" indent="-342900" algn="just">
              <a:buFont typeface="+mj-lt"/>
              <a:buAutoNum type="arabicPeriod"/>
            </a:pPr>
            <a:r>
              <a:rPr lang="en-US" sz="1800" dirty="0"/>
              <a:t>Investor (Government and Private investor) should  keep on support the finance for arts, culture, creativity and design communities which is could be support by </a:t>
            </a:r>
            <a:r>
              <a:rPr lang="en-US" sz="1800" dirty="0" err="1"/>
              <a:t>ventura</a:t>
            </a:r>
            <a:r>
              <a:rPr lang="en-US" sz="1800" dirty="0"/>
              <a:t> capital, donator, sponsor, </a:t>
            </a:r>
            <a:r>
              <a:rPr lang="en-US" sz="1800" dirty="0" err="1"/>
              <a:t>syariah</a:t>
            </a:r>
            <a:r>
              <a:rPr lang="en-US" sz="1800" dirty="0"/>
              <a:t> bank and rolling funds from </a:t>
            </a:r>
            <a:r>
              <a:rPr lang="en-US" sz="1800" dirty="0" smtClean="0"/>
              <a:t>government</a:t>
            </a:r>
            <a:endParaRPr lang="id-ID" sz="1800" dirty="0"/>
          </a:p>
          <a:p>
            <a:pPr marL="1714500" lvl="3" indent="-342900" algn="just">
              <a:buFont typeface="+mj-lt"/>
              <a:buAutoNum type="arabicPeriod"/>
            </a:pPr>
            <a:r>
              <a:rPr lang="en-US" sz="1800" dirty="0" smtClean="0"/>
              <a:t>National </a:t>
            </a:r>
            <a:r>
              <a:rPr lang="en-US" sz="1800" dirty="0"/>
              <a:t>Policy should be applicable and accelerate the synergy of the local community and </a:t>
            </a:r>
            <a:r>
              <a:rPr lang="en-US" sz="1800" dirty="0" smtClean="0"/>
              <a:t>the </a:t>
            </a:r>
            <a:r>
              <a:rPr lang="en-US" sz="1800" dirty="0"/>
              <a:t>local government in developing integrated eco-tourism at the Gajah Wong riverside area.</a:t>
            </a:r>
            <a:endParaRPr lang="id-ID" sz="1800" dirty="0"/>
          </a:p>
        </p:txBody>
      </p:sp>
    </p:spTree>
    <p:extLst>
      <p:ext uri="{BB962C8B-B14F-4D97-AF65-F5344CB8AC3E}">
        <p14:creationId xmlns:p14="http://schemas.microsoft.com/office/powerpoint/2010/main" val="11970466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6454" y="1319569"/>
            <a:ext cx="6173582" cy="700300"/>
          </a:xfrm>
        </p:spPr>
        <p:txBody>
          <a:bodyPr>
            <a:normAutofit/>
          </a:bodyPr>
          <a:lstStyle/>
          <a:p>
            <a:r>
              <a:rPr lang="en-US" b="1" dirty="0"/>
              <a:t>ACKNOWLEDGEMENT</a:t>
            </a:r>
            <a:endParaRPr lang="id-ID" dirty="0"/>
          </a:p>
        </p:txBody>
      </p:sp>
      <p:sp>
        <p:nvSpPr>
          <p:cNvPr id="3" name="Content Placeholder 2"/>
          <p:cNvSpPr>
            <a:spLocks noGrp="1"/>
          </p:cNvSpPr>
          <p:nvPr>
            <p:ph idx="1"/>
          </p:nvPr>
        </p:nvSpPr>
        <p:spPr>
          <a:xfrm>
            <a:off x="2009663" y="2571482"/>
            <a:ext cx="8718439" cy="2193701"/>
          </a:xfrm>
        </p:spPr>
        <p:txBody>
          <a:bodyPr>
            <a:noAutofit/>
          </a:bodyPr>
          <a:lstStyle/>
          <a:p>
            <a:pPr marL="0" indent="0" algn="ctr">
              <a:buNone/>
            </a:pPr>
            <a:r>
              <a:rPr lang="en-US" sz="2400" dirty="0"/>
              <a:t>I would like to thanks to the organizing committee of the ICGAI for inviting and providing me this opportunity to present this </a:t>
            </a:r>
            <a:r>
              <a:rPr lang="en-US" sz="2400" dirty="0" smtClean="0"/>
              <a:t>paper</a:t>
            </a:r>
            <a:r>
              <a:rPr lang="id-ID" dirty="0"/>
              <a:t> </a:t>
            </a:r>
            <a:r>
              <a:rPr lang="id-ID" dirty="0" smtClean="0"/>
              <a:t>in planary session.</a:t>
            </a:r>
            <a:r>
              <a:rPr lang="en-US" sz="2400" dirty="0" smtClean="0"/>
              <a:t> </a:t>
            </a:r>
            <a:r>
              <a:rPr lang="en-US" sz="2400" dirty="0"/>
              <a:t>And also I would like to thanks to all my friends in FORSIDAS </a:t>
            </a:r>
            <a:r>
              <a:rPr lang="en-US" sz="2400" dirty="0" err="1"/>
              <a:t>Gajahwong</a:t>
            </a:r>
            <a:r>
              <a:rPr lang="en-US" sz="2400" dirty="0"/>
              <a:t> and the committee of </a:t>
            </a:r>
            <a:r>
              <a:rPr lang="en-US" sz="2400" dirty="0" err="1"/>
              <a:t>Gajahwong</a:t>
            </a:r>
            <a:r>
              <a:rPr lang="en-US" sz="2400" dirty="0"/>
              <a:t> Festival 2013 for the </a:t>
            </a:r>
            <a:r>
              <a:rPr lang="en-US" sz="2400" dirty="0" smtClean="0"/>
              <a:t>support </a:t>
            </a:r>
            <a:r>
              <a:rPr lang="en-US" sz="2400" dirty="0"/>
              <a:t>and good friendship.</a:t>
            </a:r>
            <a:endParaRPr lang="id-ID" sz="2400" dirty="0"/>
          </a:p>
        </p:txBody>
      </p:sp>
    </p:spTree>
    <p:extLst>
      <p:ext uri="{BB962C8B-B14F-4D97-AF65-F5344CB8AC3E}">
        <p14:creationId xmlns:p14="http://schemas.microsoft.com/office/powerpoint/2010/main" val="1657725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297" y="0"/>
            <a:ext cx="4023775" cy="795866"/>
          </a:xfrm>
        </p:spPr>
        <p:txBody>
          <a:bodyPr>
            <a:normAutofit/>
          </a:bodyPr>
          <a:lstStyle/>
          <a:p>
            <a:r>
              <a:rPr lang="id-ID" dirty="0" smtClean="0"/>
              <a:t>INTRODUCTION </a:t>
            </a:r>
            <a:endParaRPr lang="id-ID" dirty="0"/>
          </a:p>
        </p:txBody>
      </p:sp>
      <p:sp>
        <p:nvSpPr>
          <p:cNvPr id="3" name="Content Placeholder 2"/>
          <p:cNvSpPr>
            <a:spLocks noGrp="1"/>
          </p:cNvSpPr>
          <p:nvPr>
            <p:ph sz="quarter" idx="13"/>
          </p:nvPr>
        </p:nvSpPr>
        <p:spPr>
          <a:xfrm>
            <a:off x="0" y="1163977"/>
            <a:ext cx="10526175" cy="2387092"/>
          </a:xfrm>
        </p:spPr>
        <p:txBody>
          <a:bodyPr>
            <a:noAutofit/>
          </a:bodyPr>
          <a:lstStyle/>
          <a:p>
            <a:pPr>
              <a:lnSpc>
                <a:spcPct val="150000"/>
              </a:lnSpc>
            </a:pPr>
            <a:r>
              <a:rPr lang="id-ID" sz="1600" dirty="0" smtClean="0"/>
              <a:t>The area of study is along </a:t>
            </a:r>
            <a:r>
              <a:rPr lang="id-ID" sz="1600" dirty="0"/>
              <a:t>G</a:t>
            </a:r>
            <a:r>
              <a:rPr lang="id-ID" sz="1600" dirty="0" smtClean="0"/>
              <a:t>ajah Wong riverside area, located in Yogyakarta city </a:t>
            </a:r>
          </a:p>
          <a:p>
            <a:pPr>
              <a:lnSpc>
                <a:spcPct val="150000"/>
              </a:lnSpc>
            </a:pPr>
            <a:r>
              <a:rPr lang="id-ID" sz="1600" dirty="0" smtClean="0"/>
              <a:t>Yogyakarta </a:t>
            </a:r>
            <a:r>
              <a:rPr lang="id-ID" sz="1600" dirty="0"/>
              <a:t>is famous as tourist city </a:t>
            </a:r>
          </a:p>
          <a:p>
            <a:pPr marL="0" indent="0">
              <a:lnSpc>
                <a:spcPct val="150000"/>
              </a:lnSpc>
              <a:buNone/>
            </a:pPr>
            <a:r>
              <a:rPr lang="id-ID" sz="1600" dirty="0"/>
              <a:t>	</a:t>
            </a:r>
            <a:r>
              <a:rPr lang="id-ID" sz="1600" dirty="0" smtClean="0"/>
              <a:t>- rank </a:t>
            </a:r>
            <a:r>
              <a:rPr lang="id-ID" sz="1600" dirty="0"/>
              <a:t>no 9 for number of visitors (2.460.967 visitors in the year 2010)</a:t>
            </a:r>
          </a:p>
          <a:p>
            <a:pPr marL="0" indent="0">
              <a:lnSpc>
                <a:spcPct val="150000"/>
              </a:lnSpc>
              <a:buNone/>
            </a:pPr>
            <a:r>
              <a:rPr lang="id-ID" sz="1600" dirty="0"/>
              <a:t>	</a:t>
            </a:r>
            <a:r>
              <a:rPr lang="id-ID" sz="1600" dirty="0" smtClean="0"/>
              <a:t>- </a:t>
            </a:r>
            <a:r>
              <a:rPr lang="id-ID" sz="1600" dirty="0"/>
              <a:t>rank no 5 for the most favorite tourist destination city </a:t>
            </a:r>
            <a:endParaRPr lang="id-ID" sz="1600" dirty="0" smtClean="0"/>
          </a:p>
          <a:p>
            <a:pPr marL="0" indent="0">
              <a:lnSpc>
                <a:spcPct val="150000"/>
              </a:lnSpc>
              <a:buNone/>
            </a:pPr>
            <a:r>
              <a:rPr lang="id-ID" sz="1600" dirty="0"/>
              <a:t>	</a:t>
            </a:r>
            <a:r>
              <a:rPr lang="id-ID" sz="1600" dirty="0" smtClean="0"/>
              <a:t>					(</a:t>
            </a:r>
            <a:r>
              <a:rPr lang="id-ID" sz="1600" dirty="0"/>
              <a:t>Minister of Tourism, 2010) </a:t>
            </a:r>
          </a:p>
          <a:p>
            <a:pPr>
              <a:lnSpc>
                <a:spcPct val="150000"/>
              </a:lnSpc>
            </a:pPr>
            <a:r>
              <a:rPr lang="id-ID" sz="1600" dirty="0" smtClean="0"/>
              <a:t>Yogyakarta have three rivers that flows from the north to the south separates the city.</a:t>
            </a:r>
          </a:p>
          <a:p>
            <a:pPr marL="0" indent="0">
              <a:lnSpc>
                <a:spcPct val="150000"/>
              </a:lnSpc>
              <a:buNone/>
            </a:pPr>
            <a:r>
              <a:rPr lang="id-ID" sz="1600" dirty="0"/>
              <a:t>	</a:t>
            </a:r>
            <a:r>
              <a:rPr lang="id-ID" sz="1600" dirty="0" smtClean="0"/>
              <a:t>namely : </a:t>
            </a:r>
            <a:endParaRPr lang="id-ID" sz="1600" dirty="0"/>
          </a:p>
          <a:p>
            <a:pPr marL="800100" lvl="1" indent="-342900">
              <a:lnSpc>
                <a:spcPct val="150000"/>
              </a:lnSpc>
              <a:buFont typeface="+mj-lt"/>
              <a:buAutoNum type="arabicPeriod"/>
            </a:pPr>
            <a:r>
              <a:rPr lang="id-ID" sz="1600" dirty="0" smtClean="0"/>
              <a:t>Gajah </a:t>
            </a:r>
            <a:r>
              <a:rPr lang="id-ID" sz="1600" dirty="0"/>
              <a:t>Wong in the eastern </a:t>
            </a:r>
            <a:r>
              <a:rPr lang="id-ID" sz="1600" dirty="0" smtClean="0"/>
              <a:t>Yogyakarta</a:t>
            </a:r>
          </a:p>
          <a:p>
            <a:pPr marL="800100" lvl="1" indent="-342900">
              <a:lnSpc>
                <a:spcPct val="150000"/>
              </a:lnSpc>
              <a:buFont typeface="+mj-lt"/>
              <a:buAutoNum type="arabicPeriod"/>
            </a:pPr>
            <a:r>
              <a:rPr lang="id-ID" sz="1600" dirty="0" smtClean="0"/>
              <a:t>Code </a:t>
            </a:r>
            <a:r>
              <a:rPr lang="id-ID" sz="1600" dirty="0"/>
              <a:t>in the middle of Yogyakarta city </a:t>
            </a:r>
            <a:endParaRPr lang="id-ID" sz="1600" dirty="0" smtClean="0"/>
          </a:p>
          <a:p>
            <a:pPr marL="800100" lvl="1" indent="-342900">
              <a:lnSpc>
                <a:spcPct val="150000"/>
              </a:lnSpc>
              <a:buFont typeface="+mj-lt"/>
              <a:buAutoNum type="arabicPeriod"/>
            </a:pPr>
            <a:r>
              <a:rPr lang="id-ID" sz="1600" dirty="0" smtClean="0"/>
              <a:t>Winongo </a:t>
            </a:r>
            <a:r>
              <a:rPr lang="id-ID" sz="1600" dirty="0"/>
              <a:t>in the western Yogyakarta</a:t>
            </a:r>
          </a:p>
          <a:p>
            <a:pPr marL="0" indent="0">
              <a:lnSpc>
                <a:spcPct val="150000"/>
              </a:lnSpc>
              <a:buNone/>
            </a:pPr>
            <a:endParaRPr lang="id-ID" sz="16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3093" y="4872568"/>
            <a:ext cx="3618516" cy="17126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0740" y="2650370"/>
            <a:ext cx="2950869" cy="195760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0720" y="4558121"/>
            <a:ext cx="3040604" cy="202706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0731" y="184447"/>
            <a:ext cx="3490878" cy="2333625"/>
          </a:xfrm>
          <a:prstGeom prst="rect">
            <a:avLst/>
          </a:prstGeom>
        </p:spPr>
      </p:pic>
    </p:spTree>
    <p:extLst>
      <p:ext uri="{BB962C8B-B14F-4D97-AF65-F5344CB8AC3E}">
        <p14:creationId xmlns:p14="http://schemas.microsoft.com/office/powerpoint/2010/main" val="40851500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80" y="276797"/>
            <a:ext cx="8800531" cy="1049728"/>
          </a:xfrm>
        </p:spPr>
        <p:txBody>
          <a:bodyPr/>
          <a:lstStyle/>
          <a:p>
            <a:r>
              <a:rPr lang="en-US" b="1" dirty="0"/>
              <a:t>REFERENCE</a:t>
            </a:r>
            <a:endParaRPr lang="id-ID" dirty="0"/>
          </a:p>
        </p:txBody>
      </p:sp>
      <p:sp>
        <p:nvSpPr>
          <p:cNvPr id="3" name="Content Placeholder 2"/>
          <p:cNvSpPr>
            <a:spLocks noGrp="1"/>
          </p:cNvSpPr>
          <p:nvPr>
            <p:ph idx="1"/>
          </p:nvPr>
        </p:nvSpPr>
        <p:spPr>
          <a:xfrm>
            <a:off x="889381" y="1160060"/>
            <a:ext cx="10456908" cy="5382409"/>
          </a:xfrm>
        </p:spPr>
        <p:txBody>
          <a:bodyPr>
            <a:normAutofit fontScale="55000" lnSpcReduction="20000"/>
          </a:bodyPr>
          <a:lstStyle/>
          <a:p>
            <a:r>
              <a:rPr lang="en-US" dirty="0"/>
              <a:t>Carson, Rachel, </a:t>
            </a:r>
            <a:r>
              <a:rPr lang="en-US" i="1" dirty="0"/>
              <a:t>Silent Spring</a:t>
            </a:r>
            <a:r>
              <a:rPr lang="en-US" dirty="0"/>
              <a:t>, Houghton </a:t>
            </a:r>
            <a:r>
              <a:rPr lang="en-US" dirty="0" err="1"/>
              <a:t>Miffin</a:t>
            </a:r>
            <a:r>
              <a:rPr lang="en-US" dirty="0"/>
              <a:t>, 1962</a:t>
            </a:r>
            <a:endParaRPr lang="id-ID" dirty="0"/>
          </a:p>
          <a:p>
            <a:r>
              <a:rPr lang="en-US" dirty="0"/>
              <a:t>Dobson, Andrew, “</a:t>
            </a:r>
            <a:r>
              <a:rPr lang="en-US" i="1" dirty="0"/>
              <a:t>Green Political Thought</a:t>
            </a:r>
            <a:r>
              <a:rPr lang="en-US" dirty="0"/>
              <a:t>”, </a:t>
            </a:r>
            <a:r>
              <a:rPr lang="en-US" u="sng" dirty="0">
                <a:hlinkClick r:id="rId2"/>
              </a:rPr>
              <a:t>http://www.thehealingproject.netau/wp=content/uploads/2009/ANDREW-DOBSON-Green-Political-Thought.pdf</a:t>
            </a:r>
            <a:r>
              <a:rPr lang="en-US" dirty="0"/>
              <a:t>, download, January 2012</a:t>
            </a:r>
            <a:endParaRPr lang="id-ID" dirty="0"/>
          </a:p>
          <a:p>
            <a:r>
              <a:rPr lang="en-US" dirty="0"/>
              <a:t>Government’s Regulation: </a:t>
            </a:r>
            <a:r>
              <a:rPr lang="en-US" i="1" dirty="0"/>
              <a:t>UU No. 7 </a:t>
            </a:r>
            <a:r>
              <a:rPr lang="en-US" i="1" dirty="0" err="1"/>
              <a:t>Th</a:t>
            </a:r>
            <a:r>
              <a:rPr lang="en-US" i="1" dirty="0"/>
              <a:t> 2004</a:t>
            </a:r>
            <a:r>
              <a:rPr lang="en-US" dirty="0"/>
              <a:t> </a:t>
            </a:r>
            <a:r>
              <a:rPr lang="en-US" i="1" dirty="0" err="1"/>
              <a:t>tentang</a:t>
            </a:r>
            <a:r>
              <a:rPr lang="en-US" i="1" dirty="0"/>
              <a:t> </a:t>
            </a:r>
            <a:r>
              <a:rPr lang="en-US" i="1" dirty="0" err="1"/>
              <a:t>Sumber</a:t>
            </a:r>
            <a:r>
              <a:rPr lang="en-US" i="1" dirty="0"/>
              <a:t> </a:t>
            </a:r>
            <a:r>
              <a:rPr lang="en-US" i="1" dirty="0" err="1"/>
              <a:t>Daya</a:t>
            </a:r>
            <a:r>
              <a:rPr lang="en-US" i="1" dirty="0"/>
              <a:t> Air</a:t>
            </a:r>
            <a:endParaRPr lang="id-ID" dirty="0"/>
          </a:p>
          <a:p>
            <a:r>
              <a:rPr lang="en-US" dirty="0"/>
              <a:t>Government’s Regulation: </a:t>
            </a:r>
            <a:r>
              <a:rPr lang="en-US" i="1" dirty="0"/>
              <a:t>UU No. 26 </a:t>
            </a:r>
            <a:r>
              <a:rPr lang="en-US" i="1" dirty="0" err="1"/>
              <a:t>Th</a:t>
            </a:r>
            <a:r>
              <a:rPr lang="en-US" i="1" dirty="0"/>
              <a:t> 2007 </a:t>
            </a:r>
            <a:r>
              <a:rPr lang="en-US" i="1" dirty="0" err="1"/>
              <a:t>tentang</a:t>
            </a:r>
            <a:r>
              <a:rPr lang="en-US" i="1" dirty="0"/>
              <a:t> </a:t>
            </a:r>
            <a:r>
              <a:rPr lang="en-US" i="1" dirty="0" err="1"/>
              <a:t>Penataan</a:t>
            </a:r>
            <a:r>
              <a:rPr lang="en-US" i="1" dirty="0"/>
              <a:t> </a:t>
            </a:r>
            <a:r>
              <a:rPr lang="en-US" i="1" dirty="0" err="1"/>
              <a:t>Ruang</a:t>
            </a:r>
            <a:endParaRPr lang="id-ID" dirty="0"/>
          </a:p>
          <a:p>
            <a:r>
              <a:rPr lang="en-US" dirty="0"/>
              <a:t>Government’s Regulation: </a:t>
            </a:r>
            <a:r>
              <a:rPr lang="en-US" i="1" dirty="0"/>
              <a:t>UU No. 32 </a:t>
            </a:r>
            <a:r>
              <a:rPr lang="en-US" i="1" dirty="0" err="1"/>
              <a:t>Th</a:t>
            </a:r>
            <a:r>
              <a:rPr lang="en-US" i="1" dirty="0"/>
              <a:t> 2009 </a:t>
            </a:r>
            <a:r>
              <a:rPr lang="en-US" i="1" dirty="0" err="1"/>
              <a:t>tentang</a:t>
            </a:r>
            <a:r>
              <a:rPr lang="en-US" i="1" dirty="0"/>
              <a:t> </a:t>
            </a:r>
            <a:r>
              <a:rPr lang="en-US" i="1" dirty="0" err="1"/>
              <a:t>Perlindungan</a:t>
            </a:r>
            <a:r>
              <a:rPr lang="en-US" i="1" dirty="0"/>
              <a:t> </a:t>
            </a:r>
            <a:r>
              <a:rPr lang="en-US" i="1" dirty="0" err="1"/>
              <a:t>dan</a:t>
            </a:r>
            <a:r>
              <a:rPr lang="en-US" i="1" dirty="0"/>
              <a:t> </a:t>
            </a:r>
            <a:r>
              <a:rPr lang="en-US" i="1" dirty="0" err="1"/>
              <a:t>Pengelolaan</a:t>
            </a:r>
            <a:r>
              <a:rPr lang="en-US" i="1" dirty="0"/>
              <a:t> </a:t>
            </a:r>
            <a:r>
              <a:rPr lang="en-US" i="1" dirty="0" err="1"/>
              <a:t>Lingkungan</a:t>
            </a:r>
            <a:r>
              <a:rPr lang="en-US" i="1" dirty="0"/>
              <a:t> </a:t>
            </a:r>
            <a:r>
              <a:rPr lang="en-US" i="1" dirty="0" err="1"/>
              <a:t>Hidup</a:t>
            </a:r>
            <a:r>
              <a:rPr lang="en-US" i="1" dirty="0"/>
              <a:t> </a:t>
            </a:r>
            <a:endParaRPr lang="id-ID" dirty="0"/>
          </a:p>
          <a:p>
            <a:r>
              <a:rPr lang="en-US" dirty="0"/>
              <a:t>Government’s Regulation: </a:t>
            </a:r>
            <a:r>
              <a:rPr lang="en-US" i="1" dirty="0"/>
              <a:t>UU No. 1 </a:t>
            </a:r>
            <a:r>
              <a:rPr lang="en-US" i="1" dirty="0" err="1"/>
              <a:t>Th</a:t>
            </a:r>
            <a:r>
              <a:rPr lang="en-US" i="1" dirty="0"/>
              <a:t> 2011</a:t>
            </a:r>
            <a:r>
              <a:rPr lang="en-US" dirty="0"/>
              <a:t> </a:t>
            </a:r>
            <a:r>
              <a:rPr lang="en-US" i="1" dirty="0" err="1"/>
              <a:t>tentang</a:t>
            </a:r>
            <a:r>
              <a:rPr lang="en-US" i="1" dirty="0"/>
              <a:t> </a:t>
            </a:r>
            <a:r>
              <a:rPr lang="en-US" i="1" dirty="0" err="1"/>
              <a:t>Perumahan</a:t>
            </a:r>
            <a:r>
              <a:rPr lang="en-US" i="1" dirty="0"/>
              <a:t> </a:t>
            </a:r>
            <a:r>
              <a:rPr lang="en-US" i="1" dirty="0" err="1"/>
              <a:t>dan</a:t>
            </a:r>
            <a:r>
              <a:rPr lang="en-US" i="1" dirty="0"/>
              <a:t> </a:t>
            </a:r>
            <a:r>
              <a:rPr lang="en-US" i="1" dirty="0" err="1"/>
              <a:t>Kawasan</a:t>
            </a:r>
            <a:r>
              <a:rPr lang="en-US" i="1" dirty="0"/>
              <a:t> </a:t>
            </a:r>
            <a:r>
              <a:rPr lang="en-US" i="1" dirty="0" err="1"/>
              <a:t>Permukiman</a:t>
            </a:r>
            <a:endParaRPr lang="id-ID" dirty="0"/>
          </a:p>
          <a:p>
            <a:r>
              <a:rPr lang="en-US" dirty="0"/>
              <a:t>Government’s Regulation: </a:t>
            </a:r>
            <a:r>
              <a:rPr lang="en-US" i="1" dirty="0"/>
              <a:t>PP No. 38 </a:t>
            </a:r>
            <a:r>
              <a:rPr lang="en-US" i="1" dirty="0" err="1"/>
              <a:t>Th</a:t>
            </a:r>
            <a:r>
              <a:rPr lang="en-US" i="1" dirty="0"/>
              <a:t> 2011</a:t>
            </a:r>
            <a:r>
              <a:rPr lang="en-US" dirty="0"/>
              <a:t> </a:t>
            </a:r>
            <a:r>
              <a:rPr lang="en-US" i="1" dirty="0" err="1"/>
              <a:t>tentang</a:t>
            </a:r>
            <a:r>
              <a:rPr lang="en-US" i="1" dirty="0"/>
              <a:t> Sungai</a:t>
            </a:r>
            <a:endParaRPr lang="id-ID" dirty="0"/>
          </a:p>
          <a:p>
            <a:r>
              <a:rPr lang="en-US" dirty="0"/>
              <a:t>Government’s Regulation: </a:t>
            </a:r>
            <a:r>
              <a:rPr lang="en-US" i="1" dirty="0"/>
              <a:t>UU No. 13 </a:t>
            </a:r>
            <a:r>
              <a:rPr lang="en-US" i="1" dirty="0" err="1"/>
              <a:t>Th</a:t>
            </a:r>
            <a:r>
              <a:rPr lang="en-US" i="1" dirty="0"/>
              <a:t> 2012 </a:t>
            </a:r>
            <a:r>
              <a:rPr lang="en-US" i="1" dirty="0" err="1"/>
              <a:t>tentang</a:t>
            </a:r>
            <a:r>
              <a:rPr lang="en-US" i="1" dirty="0"/>
              <a:t> </a:t>
            </a:r>
            <a:r>
              <a:rPr lang="en-US" i="1" dirty="0" err="1"/>
              <a:t>Keistimewaan</a:t>
            </a:r>
            <a:r>
              <a:rPr lang="en-US" i="1" dirty="0"/>
              <a:t> DIY – </a:t>
            </a:r>
            <a:r>
              <a:rPr lang="en-US" i="1" dirty="0" err="1"/>
              <a:t>Rancangan</a:t>
            </a:r>
            <a:r>
              <a:rPr lang="en-US" i="1" dirty="0"/>
              <a:t> </a:t>
            </a:r>
            <a:r>
              <a:rPr lang="en-US" i="1" dirty="0" err="1"/>
              <a:t>Perdais</a:t>
            </a:r>
            <a:r>
              <a:rPr lang="en-US" i="1" dirty="0"/>
              <a:t> </a:t>
            </a:r>
            <a:r>
              <a:rPr lang="en-US" i="1" dirty="0" err="1"/>
              <a:t>Pemda</a:t>
            </a:r>
            <a:r>
              <a:rPr lang="en-US" i="1" dirty="0"/>
              <a:t> DIY </a:t>
            </a:r>
            <a:r>
              <a:rPr lang="en-US" i="1" dirty="0" err="1"/>
              <a:t>tentang</a:t>
            </a:r>
            <a:r>
              <a:rPr lang="en-US" i="1" dirty="0"/>
              <a:t> Tata </a:t>
            </a:r>
            <a:r>
              <a:rPr lang="en-US" i="1" dirty="0" err="1"/>
              <a:t>Ruang</a:t>
            </a:r>
            <a:endParaRPr lang="id-ID" dirty="0"/>
          </a:p>
          <a:p>
            <a:r>
              <a:rPr lang="en-GB" dirty="0" err="1"/>
              <a:t>Fandeli</a:t>
            </a:r>
            <a:r>
              <a:rPr lang="en-GB" dirty="0"/>
              <a:t>, </a:t>
            </a:r>
            <a:r>
              <a:rPr lang="en-GB" dirty="0" err="1"/>
              <a:t>Chafid</a:t>
            </a:r>
            <a:r>
              <a:rPr lang="en-GB" dirty="0"/>
              <a:t>, </a:t>
            </a:r>
            <a:r>
              <a:rPr lang="en-GB" dirty="0" err="1"/>
              <a:t>Mukhlison</a:t>
            </a:r>
            <a:r>
              <a:rPr lang="en-GB" dirty="0"/>
              <a:t>, “</a:t>
            </a:r>
            <a:r>
              <a:rPr lang="en-GB" i="1" dirty="0" err="1"/>
              <a:t>Pengusahaan</a:t>
            </a:r>
            <a:r>
              <a:rPr lang="en-GB" i="1" dirty="0"/>
              <a:t> </a:t>
            </a:r>
            <a:r>
              <a:rPr lang="en-GB" i="1" dirty="0" err="1"/>
              <a:t>Ekowisata</a:t>
            </a:r>
            <a:r>
              <a:rPr lang="en-GB" dirty="0"/>
              <a:t>”, 2000</a:t>
            </a:r>
            <a:endParaRPr lang="id-ID" dirty="0"/>
          </a:p>
          <a:p>
            <a:r>
              <a:rPr lang="en-GB" dirty="0" err="1"/>
              <a:t>Kimpraswil</a:t>
            </a:r>
            <a:r>
              <a:rPr lang="en-GB" dirty="0"/>
              <a:t> Yogyakarta, 2010</a:t>
            </a:r>
            <a:endParaRPr lang="id-ID" dirty="0"/>
          </a:p>
          <a:p>
            <a:r>
              <a:rPr lang="en-GB" dirty="0" err="1"/>
              <a:t>Lemhannas</a:t>
            </a:r>
            <a:r>
              <a:rPr lang="en-GB" dirty="0"/>
              <a:t> RI, </a:t>
            </a:r>
            <a:r>
              <a:rPr lang="en-GB" i="1" dirty="0" err="1"/>
              <a:t>Ketahanan</a:t>
            </a:r>
            <a:r>
              <a:rPr lang="en-GB" i="1" dirty="0"/>
              <a:t> Nasional</a:t>
            </a:r>
            <a:r>
              <a:rPr lang="en-GB" dirty="0"/>
              <a:t>,1999</a:t>
            </a:r>
            <a:endParaRPr lang="id-ID" dirty="0"/>
          </a:p>
          <a:p>
            <a:r>
              <a:rPr lang="en-GB" dirty="0"/>
              <a:t>Payne, Dinah, M and Cecily A. </a:t>
            </a:r>
            <a:r>
              <a:rPr lang="en-GB" dirty="0" err="1"/>
              <a:t>Raiborn</a:t>
            </a:r>
            <a:r>
              <a:rPr lang="en-GB" dirty="0"/>
              <a:t>, “</a:t>
            </a:r>
            <a:r>
              <a:rPr lang="en-GB" i="1" dirty="0"/>
              <a:t>Sustainable Development: The ethics support the Economics”</a:t>
            </a:r>
            <a:r>
              <a:rPr lang="en-GB" dirty="0"/>
              <a:t>, Journal of Business Ethics, 2001</a:t>
            </a:r>
            <a:endParaRPr lang="id-ID" dirty="0"/>
          </a:p>
          <a:p>
            <a:r>
              <a:rPr lang="en-US" dirty="0" err="1"/>
              <a:t>Syamsiarini</a:t>
            </a:r>
            <a:r>
              <a:rPr lang="en-US" dirty="0"/>
              <a:t>, Rani, 2013,  </a:t>
            </a:r>
            <a:r>
              <a:rPr lang="en-US" dirty="0" err="1"/>
              <a:t>Dinas</a:t>
            </a:r>
            <a:r>
              <a:rPr lang="en-US" dirty="0"/>
              <a:t> PUP-ESDM DIY, “</a:t>
            </a:r>
            <a:r>
              <a:rPr lang="en-US" i="1" dirty="0" err="1"/>
              <a:t>Peran</a:t>
            </a:r>
            <a:r>
              <a:rPr lang="en-US" i="1" dirty="0"/>
              <a:t> </a:t>
            </a:r>
            <a:r>
              <a:rPr lang="en-US" i="1" dirty="0" err="1"/>
              <a:t>Pemerintah</a:t>
            </a:r>
            <a:r>
              <a:rPr lang="en-US" i="1" dirty="0"/>
              <a:t> </a:t>
            </a:r>
            <a:r>
              <a:rPr lang="en-US" i="1" dirty="0" err="1"/>
              <a:t>Dalam</a:t>
            </a:r>
            <a:r>
              <a:rPr lang="en-US" i="1" dirty="0"/>
              <a:t> Pembangunan </a:t>
            </a:r>
            <a:r>
              <a:rPr lang="en-US" i="1" dirty="0" err="1"/>
              <a:t>Kawasan</a:t>
            </a:r>
            <a:r>
              <a:rPr lang="en-US" i="1" dirty="0"/>
              <a:t> Sungai </a:t>
            </a:r>
            <a:r>
              <a:rPr lang="en-US" i="1" dirty="0" err="1"/>
              <a:t>Gajahwong</a:t>
            </a:r>
            <a:r>
              <a:rPr lang="en-US" dirty="0"/>
              <a:t>”, Seminar </a:t>
            </a:r>
            <a:r>
              <a:rPr lang="en-US" dirty="0" err="1"/>
              <a:t>Nasional</a:t>
            </a:r>
            <a:r>
              <a:rPr lang="en-US" dirty="0"/>
              <a:t> </a:t>
            </a:r>
            <a:r>
              <a:rPr lang="en-US" dirty="0" err="1"/>
              <a:t>Lingkungan</a:t>
            </a:r>
            <a:r>
              <a:rPr lang="en-US" dirty="0"/>
              <a:t> </a:t>
            </a:r>
            <a:r>
              <a:rPr lang="en-US" dirty="0" err="1"/>
              <a:t>Hidup</a:t>
            </a:r>
            <a:r>
              <a:rPr lang="en-US" dirty="0"/>
              <a:t>, Yogyakarta, 21 April 2013, </a:t>
            </a:r>
            <a:r>
              <a:rPr lang="en-US" dirty="0" err="1"/>
              <a:t>unpublish</a:t>
            </a:r>
            <a:endParaRPr lang="id-ID" dirty="0"/>
          </a:p>
          <a:p>
            <a:r>
              <a:rPr lang="en-GB" dirty="0"/>
              <a:t>The Document of RPJPD Kota Yogyakarta 2005-2025</a:t>
            </a:r>
            <a:endParaRPr lang="id-ID" dirty="0"/>
          </a:p>
          <a:p>
            <a:r>
              <a:rPr lang="en-GB" dirty="0"/>
              <a:t>The </a:t>
            </a:r>
            <a:r>
              <a:rPr lang="en-GB" dirty="0" err="1"/>
              <a:t>Ministery</a:t>
            </a:r>
            <a:r>
              <a:rPr lang="en-GB" dirty="0"/>
              <a:t> of Tourism’s  Report, 2010</a:t>
            </a:r>
            <a:endParaRPr lang="id-ID" dirty="0"/>
          </a:p>
          <a:p>
            <a:r>
              <a:rPr lang="en-GB" dirty="0" err="1"/>
              <a:t>Winarso</a:t>
            </a:r>
            <a:r>
              <a:rPr lang="en-GB" dirty="0"/>
              <a:t>, </a:t>
            </a:r>
            <a:r>
              <a:rPr lang="en-GB" dirty="0" err="1"/>
              <a:t>Setyo</a:t>
            </a:r>
            <a:r>
              <a:rPr lang="en-GB" dirty="0"/>
              <a:t>, 2013, </a:t>
            </a:r>
            <a:r>
              <a:rPr lang="en-GB" dirty="0" err="1"/>
              <a:t>Pengembangan</a:t>
            </a:r>
            <a:r>
              <a:rPr lang="en-GB" dirty="0"/>
              <a:t> </a:t>
            </a:r>
            <a:r>
              <a:rPr lang="en-GB" dirty="0" err="1"/>
              <a:t>Kawasan</a:t>
            </a:r>
            <a:r>
              <a:rPr lang="en-GB" dirty="0"/>
              <a:t> </a:t>
            </a:r>
            <a:r>
              <a:rPr lang="en-GB" dirty="0" err="1"/>
              <a:t>sebagai</a:t>
            </a:r>
            <a:r>
              <a:rPr lang="en-GB" dirty="0"/>
              <a:t> </a:t>
            </a:r>
            <a:r>
              <a:rPr lang="en-GB" dirty="0" err="1"/>
              <a:t>pendukung</a:t>
            </a:r>
            <a:r>
              <a:rPr lang="en-GB" dirty="0"/>
              <a:t> </a:t>
            </a:r>
            <a:r>
              <a:rPr lang="en-GB" dirty="0" err="1"/>
              <a:t>Kawasan</a:t>
            </a:r>
            <a:r>
              <a:rPr lang="en-GB" dirty="0"/>
              <a:t> </a:t>
            </a:r>
            <a:r>
              <a:rPr lang="en-GB" dirty="0" err="1"/>
              <a:t>Pemukiman</a:t>
            </a:r>
            <a:r>
              <a:rPr lang="en-GB" dirty="0"/>
              <a:t> yang </a:t>
            </a:r>
            <a:r>
              <a:rPr lang="en-GB" dirty="0" err="1"/>
              <a:t>berkelanjutan</a:t>
            </a:r>
            <a:r>
              <a:rPr lang="en-GB" dirty="0"/>
              <a:t>, </a:t>
            </a:r>
            <a:r>
              <a:rPr lang="en-GB" dirty="0" err="1"/>
              <a:t>Pusat</a:t>
            </a:r>
            <a:r>
              <a:rPr lang="en-GB" dirty="0"/>
              <a:t> </a:t>
            </a:r>
            <a:r>
              <a:rPr lang="en-GB" dirty="0" err="1"/>
              <a:t>Pengelolaan</a:t>
            </a:r>
            <a:r>
              <a:rPr lang="en-GB" dirty="0"/>
              <a:t> </a:t>
            </a:r>
            <a:r>
              <a:rPr lang="en-GB" dirty="0" err="1"/>
              <a:t>Ecoregion</a:t>
            </a:r>
            <a:r>
              <a:rPr lang="en-GB" dirty="0"/>
              <a:t> </a:t>
            </a:r>
            <a:r>
              <a:rPr lang="en-GB" dirty="0" err="1"/>
              <a:t>Jawa</a:t>
            </a:r>
            <a:r>
              <a:rPr lang="en-GB" dirty="0"/>
              <a:t>, </a:t>
            </a:r>
            <a:r>
              <a:rPr lang="en-GB" dirty="0" err="1"/>
              <a:t>Kementerian</a:t>
            </a:r>
            <a:r>
              <a:rPr lang="en-GB" dirty="0"/>
              <a:t> </a:t>
            </a:r>
            <a:r>
              <a:rPr lang="en-GB" dirty="0" err="1"/>
              <a:t>Lingkungan</a:t>
            </a:r>
            <a:r>
              <a:rPr lang="en-GB" dirty="0"/>
              <a:t> </a:t>
            </a:r>
            <a:r>
              <a:rPr lang="en-GB" dirty="0" err="1"/>
              <a:t>Hidup</a:t>
            </a:r>
            <a:r>
              <a:rPr lang="en-GB" dirty="0"/>
              <a:t>, Seminar </a:t>
            </a:r>
            <a:r>
              <a:rPr lang="en-GB" dirty="0" err="1"/>
              <a:t>Nasional</a:t>
            </a:r>
            <a:r>
              <a:rPr lang="en-GB" dirty="0"/>
              <a:t>, </a:t>
            </a:r>
            <a:r>
              <a:rPr lang="en-GB" dirty="0" err="1"/>
              <a:t>unpublish</a:t>
            </a:r>
            <a:endParaRPr lang="id-ID" dirty="0"/>
          </a:p>
          <a:p>
            <a:r>
              <a:rPr lang="en-US" dirty="0"/>
              <a:t>www. Businessdictionary.com/definition/field-research.html</a:t>
            </a:r>
            <a:endParaRPr lang="id-ID" dirty="0"/>
          </a:p>
          <a:p>
            <a:r>
              <a:rPr lang="en-US" dirty="0"/>
              <a:t>Yin, Robert K. 1989, </a:t>
            </a:r>
            <a:r>
              <a:rPr lang="en-US" i="1" dirty="0"/>
              <a:t>Case Study, Design and Methods</a:t>
            </a:r>
            <a:r>
              <a:rPr lang="en-US" dirty="0"/>
              <a:t>. Sage Publication. New Delhi.</a:t>
            </a:r>
            <a:endParaRPr lang="id-ID" dirty="0"/>
          </a:p>
        </p:txBody>
      </p:sp>
    </p:spTree>
    <p:extLst>
      <p:ext uri="{BB962C8B-B14F-4D97-AF65-F5344CB8AC3E}">
        <p14:creationId xmlns:p14="http://schemas.microsoft.com/office/powerpoint/2010/main" val="20837633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766" y="1939499"/>
            <a:ext cx="3488521" cy="764276"/>
          </a:xfrm>
        </p:spPr>
        <p:txBody>
          <a:bodyPr>
            <a:normAutofit/>
          </a:bodyPr>
          <a:lstStyle/>
          <a:p>
            <a:r>
              <a:rPr lang="id-ID" dirty="0" smtClean="0"/>
              <a:t>THANK YOU</a:t>
            </a:r>
            <a:endParaRPr lang="id-ID"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8316" y="2703775"/>
            <a:ext cx="2878833" cy="334860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66" y="2833018"/>
            <a:ext cx="4002911" cy="30021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5389" y="2842462"/>
            <a:ext cx="3424459" cy="3196479"/>
          </a:xfrm>
          <a:prstGeom prst="rect">
            <a:avLst/>
          </a:prstGeom>
        </p:spPr>
      </p:pic>
      <p:sp>
        <p:nvSpPr>
          <p:cNvPr id="6" name="Title 1"/>
          <p:cNvSpPr txBox="1">
            <a:spLocks/>
          </p:cNvSpPr>
          <p:nvPr/>
        </p:nvSpPr>
        <p:spPr>
          <a:xfrm>
            <a:off x="3894823" y="1986855"/>
            <a:ext cx="4221579" cy="6209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id-ID" dirty="0" smtClean="0">
                <a:solidFill>
                  <a:srgbClr val="FF0000"/>
                </a:solidFill>
              </a:rPr>
              <a:t>TERIMA KASIH</a:t>
            </a:r>
            <a:endParaRPr lang="id-ID" dirty="0">
              <a:solidFill>
                <a:srgbClr val="FF0000"/>
              </a:solidFill>
            </a:endParaRPr>
          </a:p>
        </p:txBody>
      </p:sp>
      <p:sp>
        <p:nvSpPr>
          <p:cNvPr id="7" name="Title 1"/>
          <p:cNvSpPr txBox="1">
            <a:spLocks/>
          </p:cNvSpPr>
          <p:nvPr/>
        </p:nvSpPr>
        <p:spPr>
          <a:xfrm>
            <a:off x="7964597" y="1939499"/>
            <a:ext cx="3690592" cy="6682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id-ID" dirty="0" smtClean="0">
                <a:solidFill>
                  <a:srgbClr val="00B050"/>
                </a:solidFill>
              </a:rPr>
              <a:t>MATUR NUWUN</a:t>
            </a:r>
            <a:endParaRPr lang="id-ID" dirty="0">
              <a:solidFill>
                <a:srgbClr val="00B050"/>
              </a:solidFill>
            </a:endParaRPr>
          </a:p>
        </p:txBody>
      </p:sp>
    </p:spTree>
    <p:extLst>
      <p:ext uri="{BB962C8B-B14F-4D97-AF65-F5344CB8AC3E}">
        <p14:creationId xmlns:p14="http://schemas.microsoft.com/office/powerpoint/2010/main" val="3648702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4803" y="921419"/>
            <a:ext cx="10034252" cy="4048256"/>
          </a:xfrm>
        </p:spPr>
        <p:txBody>
          <a:bodyPr>
            <a:normAutofit fontScale="62500" lnSpcReduction="20000"/>
          </a:bodyPr>
          <a:lstStyle/>
          <a:p>
            <a:pPr marL="0" indent="0">
              <a:buNone/>
            </a:pPr>
            <a:endParaRPr lang="id-ID" dirty="0" smtClean="0"/>
          </a:p>
          <a:p>
            <a:pPr lvl="1">
              <a:lnSpc>
                <a:spcPct val="160000"/>
              </a:lnSpc>
            </a:pPr>
            <a:r>
              <a:rPr lang="id-ID" sz="3800" b="1" dirty="0" smtClean="0"/>
              <a:t>The source of the river water is from springs</a:t>
            </a:r>
          </a:p>
          <a:p>
            <a:pPr lvl="3">
              <a:lnSpc>
                <a:spcPct val="160000"/>
              </a:lnSpc>
            </a:pPr>
            <a:r>
              <a:rPr lang="id-ID" sz="3800" b="1" dirty="0" smtClean="0"/>
              <a:t>Good quality springs</a:t>
            </a:r>
          </a:p>
          <a:p>
            <a:pPr lvl="8">
              <a:lnSpc>
                <a:spcPct val="160000"/>
              </a:lnSpc>
            </a:pPr>
            <a:r>
              <a:rPr lang="id-ID" sz="3800" b="1" dirty="0" smtClean="0"/>
              <a:t>Springs have heritage value</a:t>
            </a:r>
          </a:p>
          <a:p>
            <a:pPr lvl="8">
              <a:lnSpc>
                <a:spcPct val="160000"/>
              </a:lnSpc>
            </a:pPr>
            <a:r>
              <a:rPr lang="id-ID" sz="3800" b="1" dirty="0" smtClean="0"/>
              <a:t>Gajah Wong River Watering 40.000 Ha ricefields in Bantul Regency (south of  Yogyakarta city)</a:t>
            </a:r>
          </a:p>
          <a:p>
            <a:pPr marL="457200" lvl="1" indent="0">
              <a:lnSpc>
                <a:spcPct val="160000"/>
              </a:lnSpc>
              <a:buNone/>
            </a:pPr>
            <a:endParaRPr lang="id-ID" sz="3800" dirty="0" smtClean="0"/>
          </a:p>
        </p:txBody>
      </p:sp>
      <p:sp>
        <p:nvSpPr>
          <p:cNvPr id="5" name="Rectangle 4"/>
          <p:cNvSpPr/>
          <p:nvPr/>
        </p:nvSpPr>
        <p:spPr>
          <a:xfrm>
            <a:off x="1519625" y="336644"/>
            <a:ext cx="5076924" cy="584775"/>
          </a:xfrm>
          <a:prstGeom prst="rect">
            <a:avLst/>
          </a:prstGeom>
        </p:spPr>
        <p:txBody>
          <a:bodyPr wrap="square">
            <a:spAutoFit/>
          </a:bodyPr>
          <a:lstStyle/>
          <a:p>
            <a:r>
              <a:rPr lang="id-ID" sz="3200" b="1" dirty="0"/>
              <a:t>Gajah Wong River </a:t>
            </a:r>
            <a:r>
              <a:rPr lang="id-ID" sz="3200" b="1" dirty="0" smtClean="0"/>
              <a:t>Is </a:t>
            </a:r>
            <a:r>
              <a:rPr lang="id-ID" sz="3200" b="1" dirty="0"/>
              <a:t>Unique</a:t>
            </a:r>
          </a:p>
        </p:txBody>
      </p:sp>
      <p:pic>
        <p:nvPicPr>
          <p:cNvPr id="7" name="Picture 6"/>
          <p:cNvPicPr>
            <a:picLocks noChangeAspect="1"/>
          </p:cNvPicPr>
          <p:nvPr/>
        </p:nvPicPr>
        <p:blipFill>
          <a:blip r:embed="rId2"/>
          <a:stretch>
            <a:fillRect/>
          </a:stretch>
        </p:blipFill>
        <p:spPr>
          <a:xfrm>
            <a:off x="8531959" y="274000"/>
            <a:ext cx="3368001" cy="223907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3" y="2304368"/>
            <a:ext cx="3368002" cy="266530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3528" y="3517170"/>
            <a:ext cx="2346432" cy="290501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2806" y="4540351"/>
            <a:ext cx="3528972" cy="2187996"/>
          </a:xfrm>
          <a:prstGeom prst="rect">
            <a:avLst/>
          </a:prstGeom>
        </p:spPr>
      </p:pic>
    </p:spTree>
    <p:extLst>
      <p:ext uri="{BB962C8B-B14F-4D97-AF65-F5344CB8AC3E}">
        <p14:creationId xmlns:p14="http://schemas.microsoft.com/office/powerpoint/2010/main" val="1185491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414" y="2507775"/>
            <a:ext cx="4706419" cy="3121925"/>
          </a:xfrm>
          <a:prstGeom prst="rect">
            <a:avLst/>
          </a:prstGeom>
        </p:spPr>
      </p:pic>
      <p:sp>
        <p:nvSpPr>
          <p:cNvPr id="6" name="Rectangle 5"/>
          <p:cNvSpPr/>
          <p:nvPr/>
        </p:nvSpPr>
        <p:spPr>
          <a:xfrm>
            <a:off x="2903704" y="322987"/>
            <a:ext cx="6096000" cy="1938992"/>
          </a:xfrm>
          <a:prstGeom prst="rect">
            <a:avLst/>
          </a:prstGeom>
        </p:spPr>
        <p:txBody>
          <a:bodyPr>
            <a:spAutoFit/>
          </a:bodyPr>
          <a:lstStyle/>
          <a:p>
            <a:pPr algn="ctr"/>
            <a:r>
              <a:rPr lang="en-US" sz="2000" dirty="0"/>
              <a:t>But Gajah Wong River </a:t>
            </a:r>
            <a:r>
              <a:rPr lang="en-US" sz="2000" dirty="0" err="1"/>
              <a:t>catagorized</a:t>
            </a:r>
            <a:r>
              <a:rPr lang="en-US" sz="2000" dirty="0"/>
              <a:t> in the most dirty and polluted river in Yogyakarta </a:t>
            </a:r>
            <a:r>
              <a:rPr lang="id-ID" sz="2000" dirty="0"/>
              <a:t/>
            </a:r>
            <a:br>
              <a:rPr lang="id-ID" sz="2000" dirty="0"/>
            </a:br>
            <a:r>
              <a:rPr lang="id-ID" sz="2000" dirty="0"/>
              <a:t>											</a:t>
            </a:r>
            <a:r>
              <a:rPr lang="id-ID" sz="2000" dirty="0" smtClean="0"/>
              <a:t>	</a:t>
            </a:r>
            <a:r>
              <a:rPr lang="en-US" sz="2000" dirty="0" smtClean="0"/>
              <a:t>(</a:t>
            </a:r>
            <a:r>
              <a:rPr lang="en-US" sz="2000" dirty="0"/>
              <a:t>BLH DIY,2012)</a:t>
            </a:r>
            <a:br>
              <a:rPr lang="en-US" sz="2000" dirty="0"/>
            </a:br>
            <a:r>
              <a:rPr lang="en-US" sz="2000" dirty="0"/>
              <a:t/>
            </a:r>
            <a:br>
              <a:rPr lang="en-US" sz="2000" dirty="0"/>
            </a:br>
            <a:endParaRPr lang="id-ID"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494" y="2507775"/>
            <a:ext cx="4706420" cy="3121925"/>
          </a:xfrm>
          <a:prstGeom prst="rect">
            <a:avLst/>
          </a:prstGeom>
        </p:spPr>
      </p:pic>
    </p:spTree>
    <p:extLst>
      <p:ext uri="{BB962C8B-B14F-4D97-AF65-F5344CB8AC3E}">
        <p14:creationId xmlns:p14="http://schemas.microsoft.com/office/powerpoint/2010/main" val="23199845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4442" y="794729"/>
            <a:ext cx="8911687" cy="1280890"/>
          </a:xfrm>
        </p:spPr>
        <p:txBody>
          <a:bodyPr>
            <a:normAutofit fontScale="90000"/>
          </a:bodyPr>
          <a:lstStyle/>
          <a:p>
            <a:pPr algn="ctr"/>
            <a:r>
              <a:rPr lang="id-ID" dirty="0" smtClean="0">
                <a:solidFill>
                  <a:schemeClr val="bg1"/>
                </a:solidFill>
              </a:rPr>
              <a:t>Un Integrated tourist spots along Gajah Wong Riverside area from the north to the south</a:t>
            </a:r>
            <a:br>
              <a:rPr lang="id-ID" dirty="0" smtClean="0">
                <a:solidFill>
                  <a:schemeClr val="bg1"/>
                </a:solidFill>
              </a:rPr>
            </a:br>
            <a:endParaRPr lang="id-ID" dirty="0">
              <a:solidFill>
                <a:schemeClr val="bg1"/>
              </a:solidFill>
            </a:endParaRPr>
          </a:p>
        </p:txBody>
      </p:sp>
      <p:sp>
        <p:nvSpPr>
          <p:cNvPr id="3" name="Content Placeholder 2"/>
          <p:cNvSpPr>
            <a:spLocks noGrp="1"/>
          </p:cNvSpPr>
          <p:nvPr>
            <p:ph idx="1"/>
          </p:nvPr>
        </p:nvSpPr>
        <p:spPr>
          <a:xfrm>
            <a:off x="685103" y="2587908"/>
            <a:ext cx="11090366" cy="3669201"/>
          </a:xfrm>
        </p:spPr>
        <p:txBody>
          <a:bodyPr numCol="2">
            <a:noAutofit/>
          </a:bodyPr>
          <a:lstStyle/>
          <a:p>
            <a:pPr>
              <a:buFont typeface="+mj-lt"/>
              <a:buAutoNum type="arabicPeriod"/>
            </a:pPr>
            <a:r>
              <a:rPr lang="id-ID" sz="2000" dirty="0" smtClean="0">
                <a:solidFill>
                  <a:schemeClr val="bg1"/>
                </a:solidFill>
              </a:rPr>
              <a:t> Affandi </a:t>
            </a:r>
            <a:r>
              <a:rPr lang="id-ID" sz="2000" dirty="0" smtClean="0">
                <a:solidFill>
                  <a:schemeClr val="bg1"/>
                </a:solidFill>
              </a:rPr>
              <a:t>Art Gallery </a:t>
            </a:r>
          </a:p>
          <a:p>
            <a:pPr>
              <a:buFont typeface="+mj-lt"/>
              <a:buAutoNum type="arabicPeriod"/>
            </a:pPr>
            <a:r>
              <a:rPr lang="id-ID" sz="2000" dirty="0" smtClean="0">
                <a:solidFill>
                  <a:schemeClr val="bg1"/>
                </a:solidFill>
              </a:rPr>
              <a:t> Gembira </a:t>
            </a:r>
            <a:r>
              <a:rPr lang="id-ID" sz="2000" dirty="0" smtClean="0">
                <a:solidFill>
                  <a:schemeClr val="bg1"/>
                </a:solidFill>
              </a:rPr>
              <a:t>Loka Zoo</a:t>
            </a:r>
          </a:p>
          <a:p>
            <a:pPr>
              <a:buFont typeface="+mj-lt"/>
              <a:buAutoNum type="arabicPeriod"/>
            </a:pPr>
            <a:r>
              <a:rPr lang="id-ID" sz="2000" dirty="0" smtClean="0">
                <a:solidFill>
                  <a:schemeClr val="bg1"/>
                </a:solidFill>
              </a:rPr>
              <a:t> Umbul </a:t>
            </a:r>
            <a:r>
              <a:rPr lang="id-ID" sz="2000" dirty="0" smtClean="0">
                <a:solidFill>
                  <a:schemeClr val="bg1"/>
                </a:solidFill>
              </a:rPr>
              <a:t>Raja</a:t>
            </a:r>
          </a:p>
          <a:p>
            <a:pPr>
              <a:buFont typeface="+mj-lt"/>
              <a:buAutoNum type="arabicPeriod"/>
            </a:pPr>
            <a:r>
              <a:rPr lang="id-ID" sz="2000" dirty="0" smtClean="0">
                <a:solidFill>
                  <a:schemeClr val="bg1"/>
                </a:solidFill>
              </a:rPr>
              <a:t> Umbul </a:t>
            </a:r>
            <a:r>
              <a:rPr lang="id-ID" sz="2000" dirty="0" smtClean="0">
                <a:solidFill>
                  <a:schemeClr val="bg1"/>
                </a:solidFill>
              </a:rPr>
              <a:t>Naga</a:t>
            </a:r>
          </a:p>
          <a:p>
            <a:pPr>
              <a:buFont typeface="+mj-lt"/>
              <a:buAutoNum type="arabicPeriod"/>
            </a:pPr>
            <a:r>
              <a:rPr lang="id-ID" sz="2000" dirty="0" smtClean="0">
                <a:solidFill>
                  <a:schemeClr val="bg1"/>
                </a:solidFill>
              </a:rPr>
              <a:t> Umbul </a:t>
            </a:r>
            <a:r>
              <a:rPr lang="id-ID" sz="2000" dirty="0" smtClean="0">
                <a:solidFill>
                  <a:schemeClr val="bg1"/>
                </a:solidFill>
              </a:rPr>
              <a:t>Lanang</a:t>
            </a:r>
          </a:p>
          <a:p>
            <a:pPr>
              <a:buFont typeface="+mj-lt"/>
              <a:buAutoNum type="arabicPeriod"/>
            </a:pPr>
            <a:r>
              <a:rPr lang="id-ID" sz="2000" dirty="0" smtClean="0">
                <a:solidFill>
                  <a:schemeClr val="bg1"/>
                </a:solidFill>
              </a:rPr>
              <a:t> Umbul </a:t>
            </a:r>
            <a:r>
              <a:rPr lang="id-ID" sz="2000" dirty="0" smtClean="0">
                <a:solidFill>
                  <a:schemeClr val="bg1"/>
                </a:solidFill>
              </a:rPr>
              <a:t>Wadon</a:t>
            </a:r>
          </a:p>
          <a:p>
            <a:pPr>
              <a:buFont typeface="+mj-lt"/>
              <a:buAutoNum type="arabicPeriod"/>
            </a:pPr>
            <a:r>
              <a:rPr lang="id-ID" sz="2000" dirty="0" smtClean="0">
                <a:solidFill>
                  <a:schemeClr val="bg1"/>
                </a:solidFill>
              </a:rPr>
              <a:t> Gajah </a:t>
            </a:r>
            <a:r>
              <a:rPr lang="id-ID" sz="2000" dirty="0" smtClean="0">
                <a:solidFill>
                  <a:schemeClr val="bg1"/>
                </a:solidFill>
              </a:rPr>
              <a:t>Wong Educational Park</a:t>
            </a:r>
          </a:p>
          <a:p>
            <a:pPr>
              <a:buFont typeface="+mj-lt"/>
              <a:buAutoNum type="arabicPeriod"/>
            </a:pPr>
            <a:r>
              <a:rPr lang="id-ID" sz="2000" dirty="0" smtClean="0">
                <a:solidFill>
                  <a:schemeClr val="bg1"/>
                </a:solidFill>
              </a:rPr>
              <a:t> Old </a:t>
            </a:r>
            <a:r>
              <a:rPr lang="id-ID" sz="2000" dirty="0" smtClean="0">
                <a:solidFill>
                  <a:schemeClr val="bg1"/>
                </a:solidFill>
              </a:rPr>
              <a:t>Mataram’s king cemetery</a:t>
            </a:r>
          </a:p>
          <a:p>
            <a:pPr>
              <a:buFont typeface="+mj-lt"/>
              <a:buAutoNum type="arabicPeriod"/>
            </a:pPr>
            <a:r>
              <a:rPr lang="id-ID" sz="2000" dirty="0" smtClean="0">
                <a:solidFill>
                  <a:schemeClr val="bg1"/>
                </a:solidFill>
              </a:rPr>
              <a:t> Umbul </a:t>
            </a:r>
            <a:r>
              <a:rPr lang="id-ID" sz="2000" dirty="0" smtClean="0">
                <a:solidFill>
                  <a:schemeClr val="bg1"/>
                </a:solidFill>
              </a:rPr>
              <a:t>Kemuning</a:t>
            </a:r>
          </a:p>
          <a:p>
            <a:pPr>
              <a:buFont typeface="+mj-lt"/>
              <a:buAutoNum type="arabicPeriod"/>
            </a:pPr>
            <a:r>
              <a:rPr lang="id-ID" sz="2000" dirty="0" smtClean="0">
                <a:solidFill>
                  <a:schemeClr val="bg1"/>
                </a:solidFill>
              </a:rPr>
              <a:t> Sendang </a:t>
            </a:r>
            <a:r>
              <a:rPr lang="id-ID" sz="2000" dirty="0" smtClean="0">
                <a:solidFill>
                  <a:schemeClr val="bg1"/>
                </a:solidFill>
              </a:rPr>
              <a:t>Selirang</a:t>
            </a:r>
          </a:p>
          <a:p>
            <a:pPr>
              <a:buFont typeface="+mj-lt"/>
              <a:buAutoNum type="arabicPeriod"/>
            </a:pPr>
            <a:r>
              <a:rPr lang="id-ID" sz="2000" dirty="0" smtClean="0">
                <a:solidFill>
                  <a:schemeClr val="bg1"/>
                </a:solidFill>
              </a:rPr>
              <a:t> Cinde </a:t>
            </a:r>
            <a:r>
              <a:rPr lang="id-ID" sz="2000" dirty="0">
                <a:solidFill>
                  <a:schemeClr val="bg1"/>
                </a:solidFill>
              </a:rPr>
              <a:t>Amoh</a:t>
            </a:r>
          </a:p>
          <a:p>
            <a:pPr>
              <a:buFont typeface="+mj-lt"/>
              <a:buAutoNum type="arabicPeriod"/>
            </a:pPr>
            <a:r>
              <a:rPr lang="id-ID" sz="2000" dirty="0" smtClean="0">
                <a:solidFill>
                  <a:schemeClr val="bg1"/>
                </a:solidFill>
              </a:rPr>
              <a:t> Dam</a:t>
            </a:r>
            <a:endParaRPr lang="id-ID" sz="2000" dirty="0">
              <a:solidFill>
                <a:schemeClr val="bg1"/>
              </a:solidFill>
            </a:endParaRPr>
          </a:p>
          <a:p>
            <a:pPr>
              <a:buFont typeface="+mj-lt"/>
              <a:buAutoNum type="arabicPeriod"/>
            </a:pPr>
            <a:r>
              <a:rPr lang="id-ID" sz="2000" dirty="0" smtClean="0">
                <a:solidFill>
                  <a:schemeClr val="bg1"/>
                </a:solidFill>
              </a:rPr>
              <a:t> Giwang </a:t>
            </a:r>
            <a:r>
              <a:rPr lang="id-ID" sz="2000" dirty="0">
                <a:solidFill>
                  <a:schemeClr val="bg1"/>
                </a:solidFill>
              </a:rPr>
              <a:t>culture Center Village</a:t>
            </a:r>
          </a:p>
          <a:p>
            <a:pPr>
              <a:buFont typeface="+mj-lt"/>
              <a:buAutoNum type="arabicPeriod"/>
            </a:pPr>
            <a:r>
              <a:rPr lang="id-ID" sz="2000" dirty="0" smtClean="0">
                <a:solidFill>
                  <a:schemeClr val="bg1"/>
                </a:solidFill>
              </a:rPr>
              <a:t> Very </a:t>
            </a:r>
            <a:r>
              <a:rPr lang="id-ID" sz="2000" dirty="0" smtClean="0">
                <a:solidFill>
                  <a:schemeClr val="bg1"/>
                </a:solidFill>
              </a:rPr>
              <a:t>Old Beringin (Banyan) tree planted by </a:t>
            </a:r>
            <a:r>
              <a:rPr lang="id-ID" sz="2000" dirty="0" smtClean="0">
                <a:solidFill>
                  <a:schemeClr val="bg1"/>
                </a:solidFill>
              </a:rPr>
              <a:t>   Sunan </a:t>
            </a:r>
            <a:r>
              <a:rPr lang="id-ID" sz="2000" dirty="0" smtClean="0">
                <a:solidFill>
                  <a:schemeClr val="bg1"/>
                </a:solidFill>
              </a:rPr>
              <a:t>Kalijaga</a:t>
            </a:r>
          </a:p>
        </p:txBody>
      </p:sp>
      <p:sp>
        <p:nvSpPr>
          <p:cNvPr id="4" name="Rounded Rectangle 3"/>
          <p:cNvSpPr/>
          <p:nvPr/>
        </p:nvSpPr>
        <p:spPr>
          <a:xfrm>
            <a:off x="8625016" y="5708822"/>
            <a:ext cx="3472249" cy="444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u="sng" dirty="0" smtClean="0">
                <a:hlinkClick r:id="rId3" action="ppaction://hlinkfile"/>
              </a:rPr>
              <a:t>Map of Greater Yogyakarta</a:t>
            </a:r>
            <a:endParaRPr lang="id-ID" u="sng" dirty="0"/>
          </a:p>
        </p:txBody>
      </p:sp>
    </p:spTree>
    <p:extLst>
      <p:ext uri="{BB962C8B-B14F-4D97-AF65-F5344CB8AC3E}">
        <p14:creationId xmlns:p14="http://schemas.microsoft.com/office/powerpoint/2010/main" val="41866235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911" y="510321"/>
            <a:ext cx="7555627" cy="818324"/>
          </a:xfrm>
        </p:spPr>
        <p:txBody>
          <a:bodyPr>
            <a:normAutofit/>
          </a:bodyPr>
          <a:lstStyle/>
          <a:p>
            <a:r>
              <a:rPr lang="id-ID" dirty="0" smtClean="0"/>
              <a:t>Towards Yogyakarta Green City</a:t>
            </a:r>
            <a:endParaRPr lang="id-ID" dirty="0"/>
          </a:p>
        </p:txBody>
      </p:sp>
      <p:sp>
        <p:nvSpPr>
          <p:cNvPr id="3" name="Content Placeholder 2"/>
          <p:cNvSpPr>
            <a:spLocks noGrp="1"/>
          </p:cNvSpPr>
          <p:nvPr>
            <p:ph idx="1"/>
          </p:nvPr>
        </p:nvSpPr>
        <p:spPr>
          <a:xfrm>
            <a:off x="445432" y="2207562"/>
            <a:ext cx="7456309" cy="3719006"/>
          </a:xfrm>
        </p:spPr>
        <p:txBody>
          <a:bodyPr>
            <a:normAutofit fontScale="92500" lnSpcReduction="10000"/>
          </a:bodyPr>
          <a:lstStyle/>
          <a:p>
            <a:pPr marL="0" indent="0">
              <a:buNone/>
            </a:pPr>
            <a:r>
              <a:rPr lang="id-ID" dirty="0" smtClean="0"/>
              <a:t>There are eight indicators of Green City:</a:t>
            </a:r>
          </a:p>
          <a:p>
            <a:pPr>
              <a:buFont typeface="+mj-lt"/>
              <a:buAutoNum type="arabicPeriod"/>
            </a:pPr>
            <a:r>
              <a:rPr lang="id-ID" dirty="0" smtClean="0"/>
              <a:t>Green Planning and Design</a:t>
            </a:r>
          </a:p>
          <a:p>
            <a:pPr>
              <a:buFont typeface="+mj-lt"/>
              <a:buAutoNum type="arabicPeriod"/>
            </a:pPr>
            <a:r>
              <a:rPr lang="id-ID" dirty="0" smtClean="0"/>
              <a:t>Green Open Space</a:t>
            </a:r>
          </a:p>
          <a:p>
            <a:pPr>
              <a:buFont typeface="+mj-lt"/>
              <a:buAutoNum type="arabicPeriod"/>
            </a:pPr>
            <a:r>
              <a:rPr lang="id-ID" dirty="0" smtClean="0"/>
              <a:t>Green Community</a:t>
            </a:r>
          </a:p>
          <a:p>
            <a:pPr>
              <a:buFont typeface="+mj-lt"/>
              <a:buAutoNum type="arabicPeriod"/>
            </a:pPr>
            <a:r>
              <a:rPr lang="id-ID" dirty="0" smtClean="0"/>
              <a:t>Green Waste</a:t>
            </a:r>
          </a:p>
          <a:p>
            <a:pPr>
              <a:buFont typeface="+mj-lt"/>
              <a:buAutoNum type="arabicPeriod"/>
            </a:pPr>
            <a:r>
              <a:rPr lang="id-ID" dirty="0" smtClean="0"/>
              <a:t>Green Transportations</a:t>
            </a:r>
          </a:p>
          <a:p>
            <a:pPr>
              <a:buFont typeface="+mj-lt"/>
              <a:buAutoNum type="arabicPeriod"/>
            </a:pPr>
            <a:r>
              <a:rPr lang="id-ID" dirty="0" smtClean="0"/>
              <a:t>Green Water</a:t>
            </a:r>
          </a:p>
          <a:p>
            <a:pPr>
              <a:buFont typeface="+mj-lt"/>
              <a:buAutoNum type="arabicPeriod"/>
            </a:pPr>
            <a:r>
              <a:rPr lang="id-ID" dirty="0" smtClean="0"/>
              <a:t>Green Energy</a:t>
            </a:r>
          </a:p>
          <a:p>
            <a:pPr>
              <a:buFont typeface="+mj-lt"/>
              <a:buAutoNum type="arabicPeriod"/>
            </a:pPr>
            <a:r>
              <a:rPr lang="id-ID" dirty="0" smtClean="0"/>
              <a:t>Green Building</a:t>
            </a:r>
          </a:p>
          <a:p>
            <a:pPr marL="0" indent="0">
              <a:buNone/>
            </a:pPr>
            <a:endParaRPr lang="id-ID" dirty="0"/>
          </a:p>
          <a:p>
            <a:pPr marL="0" indent="0">
              <a:buNone/>
            </a:pPr>
            <a:endParaRPr lang="id-ID"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263" y="1914815"/>
            <a:ext cx="4121936" cy="30280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111" y="2906973"/>
            <a:ext cx="4476152" cy="3312342"/>
          </a:xfrm>
          <a:prstGeom prst="rect">
            <a:avLst/>
          </a:prstGeom>
        </p:spPr>
      </p:pic>
    </p:spTree>
    <p:extLst>
      <p:ext uri="{BB962C8B-B14F-4D97-AF65-F5344CB8AC3E}">
        <p14:creationId xmlns:p14="http://schemas.microsoft.com/office/powerpoint/2010/main" val="24656059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3416" y="3466735"/>
            <a:ext cx="8480483" cy="1552420"/>
          </a:xfrm>
        </p:spPr>
        <p:txBody>
          <a:bodyPr>
            <a:normAutofit fontScale="90000"/>
          </a:bodyPr>
          <a:lstStyle/>
          <a:p>
            <a:r>
              <a:rPr lang="id-ID" sz="2800" dirty="0" smtClean="0"/>
              <a:t>Developing integrated Eco-Tourism in Gajahwong riverside area supports </a:t>
            </a:r>
            <a:r>
              <a:rPr lang="id-ID" sz="2800" dirty="0"/>
              <a:t>S</a:t>
            </a:r>
            <a:r>
              <a:rPr lang="id-ID" sz="2800" dirty="0" smtClean="0"/>
              <a:t>ustainable Development and accelerating the National Resilience </a:t>
            </a:r>
            <a:endParaRPr lang="id-ID" sz="2800" dirty="0"/>
          </a:p>
        </p:txBody>
      </p:sp>
      <p:sp>
        <p:nvSpPr>
          <p:cNvPr id="3" name="Content Placeholder 2"/>
          <p:cNvSpPr>
            <a:spLocks noGrp="1"/>
          </p:cNvSpPr>
          <p:nvPr>
            <p:ph idx="1"/>
          </p:nvPr>
        </p:nvSpPr>
        <p:spPr>
          <a:xfrm>
            <a:off x="3903416" y="1778597"/>
            <a:ext cx="8658337" cy="1216543"/>
          </a:xfrm>
        </p:spPr>
        <p:txBody>
          <a:bodyPr>
            <a:normAutofit fontScale="92500" lnSpcReduction="20000"/>
          </a:bodyPr>
          <a:lstStyle/>
          <a:p>
            <a:pPr marL="0" indent="0">
              <a:buNone/>
            </a:pPr>
            <a:r>
              <a:rPr lang="id-ID" sz="3000" dirty="0"/>
              <a:t>Guidance by the </a:t>
            </a:r>
            <a:r>
              <a:rPr lang="id-ID" sz="3000" dirty="0" smtClean="0"/>
              <a:t>spirit </a:t>
            </a:r>
            <a:r>
              <a:rPr lang="id-ID" sz="3000" dirty="0"/>
              <a:t>of </a:t>
            </a:r>
            <a:r>
              <a:rPr lang="id-ID" sz="3000" dirty="0" smtClean="0"/>
              <a:t>“Hamemayu Hayuning </a:t>
            </a:r>
            <a:r>
              <a:rPr lang="id-ID" sz="3000" dirty="0"/>
              <a:t>Bawono” and conducts in the </a:t>
            </a:r>
            <a:r>
              <a:rPr lang="id-ID" sz="3000" dirty="0" smtClean="0"/>
              <a:t>spirit </a:t>
            </a:r>
            <a:r>
              <a:rPr lang="id-ID" sz="3000" dirty="0"/>
              <a:t>of “Segoro </a:t>
            </a:r>
            <a:r>
              <a:rPr lang="id-ID" sz="3000" dirty="0" smtClean="0"/>
              <a:t>Amarta”</a:t>
            </a:r>
            <a:endParaRPr lang="id-ID" sz="3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263" y="1123585"/>
            <a:ext cx="3543300" cy="4686300"/>
          </a:xfrm>
          <a:prstGeom prst="rect">
            <a:avLst/>
          </a:prstGeom>
        </p:spPr>
      </p:pic>
    </p:spTree>
    <p:extLst>
      <p:ext uri="{BB962C8B-B14F-4D97-AF65-F5344CB8AC3E}">
        <p14:creationId xmlns:p14="http://schemas.microsoft.com/office/powerpoint/2010/main" val="30432604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AIMS </a:t>
            </a:r>
            <a:endParaRPr lang="id-ID" dirty="0"/>
          </a:p>
        </p:txBody>
      </p:sp>
      <p:sp>
        <p:nvSpPr>
          <p:cNvPr id="3" name="Content Placeholder 2"/>
          <p:cNvSpPr>
            <a:spLocks noGrp="1"/>
          </p:cNvSpPr>
          <p:nvPr>
            <p:ph idx="1"/>
          </p:nvPr>
        </p:nvSpPr>
        <p:spPr>
          <a:xfrm>
            <a:off x="677334" y="1930400"/>
            <a:ext cx="8915400" cy="1923245"/>
          </a:xfrm>
        </p:spPr>
        <p:txBody>
          <a:bodyPr>
            <a:noAutofit/>
          </a:bodyPr>
          <a:lstStyle/>
          <a:p>
            <a:pPr marL="0" indent="0">
              <a:buNone/>
            </a:pPr>
            <a:r>
              <a:rPr lang="id-ID" sz="2400" dirty="0" smtClean="0"/>
              <a:t>To analyze the Strenghts, Weaknesses, Opportunities and Threats in developing integrated Eco-Tourism in Gajah Wong riverside area to find the strategic solutions for sustainable development achievement and the strength of National Resilience</a:t>
            </a:r>
          </a:p>
          <a:p>
            <a:pPr marL="0" indent="0">
              <a:buNone/>
            </a:pPr>
            <a:endParaRPr lang="id-ID"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74" y="4071795"/>
            <a:ext cx="3424072" cy="25680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498" y="3794846"/>
            <a:ext cx="2165917" cy="28878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1013" y="3985359"/>
            <a:ext cx="3654566" cy="2740925"/>
          </a:xfrm>
          <a:prstGeom prst="rect">
            <a:avLst/>
          </a:prstGeom>
        </p:spPr>
      </p:pic>
    </p:spTree>
    <p:extLst>
      <p:ext uri="{BB962C8B-B14F-4D97-AF65-F5344CB8AC3E}">
        <p14:creationId xmlns:p14="http://schemas.microsoft.com/office/powerpoint/2010/main" val="1698213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6578" y="1289312"/>
            <a:ext cx="3115079" cy="2336309"/>
          </a:xfrm>
          <a:prstGeom prst="rect">
            <a:avLst/>
          </a:prstGeom>
        </p:spPr>
      </p:pic>
      <p:sp>
        <p:nvSpPr>
          <p:cNvPr id="2" name="Title 1"/>
          <p:cNvSpPr>
            <a:spLocks noGrp="1"/>
          </p:cNvSpPr>
          <p:nvPr>
            <p:ph type="title"/>
          </p:nvPr>
        </p:nvSpPr>
        <p:spPr>
          <a:xfrm>
            <a:off x="249073" y="153537"/>
            <a:ext cx="10396882" cy="1151965"/>
          </a:xfrm>
        </p:spPr>
        <p:txBody>
          <a:bodyPr/>
          <a:lstStyle/>
          <a:p>
            <a:r>
              <a:rPr lang="id-ID" dirty="0" smtClean="0"/>
              <a:t>METHODS</a:t>
            </a:r>
            <a:endParaRPr lang="id-ID" dirty="0"/>
          </a:p>
        </p:txBody>
      </p:sp>
      <p:sp>
        <p:nvSpPr>
          <p:cNvPr id="3" name="Content Placeholder 2"/>
          <p:cNvSpPr>
            <a:spLocks noGrp="1"/>
          </p:cNvSpPr>
          <p:nvPr>
            <p:ph sz="quarter" idx="13"/>
          </p:nvPr>
        </p:nvSpPr>
        <p:spPr>
          <a:xfrm>
            <a:off x="249073" y="1305502"/>
            <a:ext cx="8717505" cy="5450140"/>
          </a:xfrm>
        </p:spPr>
        <p:txBody>
          <a:bodyPr>
            <a:normAutofit/>
          </a:bodyPr>
          <a:lstStyle/>
          <a:p>
            <a:pPr marL="0" indent="0" algn="just">
              <a:buNone/>
            </a:pPr>
            <a:r>
              <a:rPr lang="id-ID" dirty="0" smtClean="0">
                <a:latin typeface="Consolas" panose="020B0609020204030204" pitchFamily="49" charset="0"/>
                <a:cs typeface="Consolas" panose="020B0609020204030204" pitchFamily="49" charset="0"/>
              </a:rPr>
              <a:t>This research conducted as field research </a:t>
            </a:r>
          </a:p>
          <a:p>
            <a:pPr marL="0" indent="0" algn="just">
              <a:buNone/>
            </a:pPr>
            <a:r>
              <a:rPr lang="id-ID" dirty="0">
                <a:latin typeface="Consolas" panose="020B0609020204030204" pitchFamily="49" charset="0"/>
                <a:cs typeface="Consolas" panose="020B0609020204030204" pitchFamily="49" charset="0"/>
              </a:rPr>
              <a:t>	</a:t>
            </a:r>
            <a:r>
              <a:rPr lang="id-ID" dirty="0" smtClean="0">
                <a:latin typeface="Consolas" panose="020B0609020204030204" pitchFamily="49" charset="0"/>
                <a:cs typeface="Consolas" panose="020B0609020204030204" pitchFamily="49" charset="0"/>
              </a:rPr>
              <a:t>“Field research is any activities aimed at collecting primary/original or otherwise unavailable data, using methods such as face to face interviewing, telephone and postal surveys and direct observation” </a:t>
            </a:r>
          </a:p>
          <a:p>
            <a:pPr marL="0" indent="0" algn="r">
              <a:buNone/>
            </a:pPr>
            <a:r>
              <a:rPr lang="id-ID" dirty="0">
                <a:latin typeface="Consolas" panose="020B0609020204030204" pitchFamily="49" charset="0"/>
                <a:cs typeface="Consolas" panose="020B0609020204030204" pitchFamily="49" charset="0"/>
              </a:rPr>
              <a:t>	</a:t>
            </a:r>
            <a:r>
              <a:rPr lang="id-ID" dirty="0" smtClean="0">
                <a:latin typeface="Consolas" panose="020B0609020204030204" pitchFamily="49" charset="0"/>
                <a:cs typeface="Consolas" panose="020B0609020204030204" pitchFamily="49" charset="0"/>
              </a:rPr>
              <a:t>	</a:t>
            </a:r>
            <a:r>
              <a:rPr lang="id-ID" sz="1500" dirty="0" smtClean="0">
                <a:latin typeface="Consolas" panose="020B0609020204030204" pitchFamily="49" charset="0"/>
                <a:cs typeface="Consolas" panose="020B0609020204030204" pitchFamily="49" charset="0"/>
              </a:rPr>
              <a:t>(</a:t>
            </a:r>
            <a:r>
              <a:rPr lang="id-ID" sz="1500" dirty="0" smtClean="0">
                <a:latin typeface="Consolas" panose="020B0609020204030204" pitchFamily="49" charset="0"/>
                <a:cs typeface="Consolas" panose="020B0609020204030204" pitchFamily="49" charset="0"/>
              </a:rPr>
              <a:t>www.Businessdictionary.com/definition/field-research.html)</a:t>
            </a:r>
            <a:endParaRPr lang="id-ID" dirty="0" smtClean="0">
              <a:latin typeface="Consolas" panose="020B0609020204030204" pitchFamily="49" charset="0"/>
              <a:cs typeface="Consolas" panose="020B0609020204030204" pitchFamily="49" charset="0"/>
            </a:endParaRPr>
          </a:p>
          <a:p>
            <a:pPr marL="0" indent="0" algn="just">
              <a:buNone/>
            </a:pPr>
            <a:r>
              <a:rPr lang="id-ID" dirty="0" smtClean="0">
                <a:latin typeface="Consolas" panose="020B0609020204030204" pitchFamily="49" charset="0"/>
                <a:cs typeface="Consolas" panose="020B0609020204030204" pitchFamily="49" charset="0"/>
              </a:rPr>
              <a:t>	The respondents are key person (informan), they are: related govermental institutions (BBWSO, BLH DIY, BP DAS DIY, Dinas Kebudayaan, Dinas Pariwisata), Camat, Kepala Desa, Ulu-ulu, RW, Forsidas Gajah Wong and groups of hobbies and economic activities community in the area of study</a:t>
            </a:r>
          </a:p>
          <a:p>
            <a:pPr marL="0" indent="0" algn="just">
              <a:buNone/>
            </a:pPr>
            <a:r>
              <a:rPr lang="id-ID" dirty="0" smtClean="0">
                <a:latin typeface="Consolas" panose="020B0609020204030204" pitchFamily="49" charset="0"/>
                <a:cs typeface="Consolas" panose="020B0609020204030204" pitchFamily="49" charset="0"/>
              </a:rPr>
              <a:t>	The data collected by direct observation, </a:t>
            </a:r>
            <a:r>
              <a:rPr lang="id-ID" dirty="0">
                <a:latin typeface="Consolas" panose="020B0609020204030204" pitchFamily="49" charset="0"/>
                <a:cs typeface="Consolas" panose="020B0609020204030204" pitchFamily="49" charset="0"/>
              </a:rPr>
              <a:t>F</a:t>
            </a:r>
            <a:r>
              <a:rPr lang="id-ID" dirty="0" smtClean="0">
                <a:latin typeface="Consolas" panose="020B0609020204030204" pitchFamily="49" charset="0"/>
                <a:cs typeface="Consolas" panose="020B0609020204030204" pitchFamily="49" charset="0"/>
              </a:rPr>
              <a:t>ocus Group Discussion, in-depth interview and documentation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6578" y="3829066"/>
            <a:ext cx="3115079" cy="1897040"/>
          </a:xfrm>
          <a:prstGeom prst="rect">
            <a:avLst/>
          </a:prstGeom>
        </p:spPr>
      </p:pic>
    </p:spTree>
    <p:extLst>
      <p:ext uri="{BB962C8B-B14F-4D97-AF65-F5344CB8AC3E}">
        <p14:creationId xmlns:p14="http://schemas.microsoft.com/office/powerpoint/2010/main" val="3359737448"/>
      </p:ext>
    </p:extLst>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12.jpeg"/></Relationships>
</file>

<file path=ppt/theme/_rels/theme12.xml.rels><?xml version="1.0" encoding="UTF-8" standalone="yes"?>
<Relationships xmlns="http://schemas.openxmlformats.org/package/2006/relationships"><Relationship Id="rId1" Type="http://schemas.openxmlformats.org/officeDocument/2006/relationships/image" Target="../media/image16.jpeg"/></Relationships>
</file>

<file path=ppt/theme/_rels/them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0.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11.xml><?xml version="1.0" encoding="utf-8"?>
<a:theme xmlns:a="http://schemas.openxmlformats.org/drawingml/2006/main" name="Wood Type">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ppt/theme/theme12.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13.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3.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4.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7.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8.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9.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Wisp</Template>
  <TotalTime>699</TotalTime>
  <Words>1299</Words>
  <Application>Microsoft Office PowerPoint</Application>
  <PresentationFormat>Widescreen</PresentationFormat>
  <Paragraphs>157</Paragraphs>
  <Slides>21</Slides>
  <Notes>0</Notes>
  <HiddenSlides>0</HiddenSlides>
  <MMClips>0</MMClips>
  <ScaleCrop>false</ScaleCrop>
  <HeadingPairs>
    <vt:vector size="6" baseType="variant">
      <vt:variant>
        <vt:lpstr>Fonts Used</vt:lpstr>
      </vt:variant>
      <vt:variant>
        <vt:i4>15</vt:i4>
      </vt:variant>
      <vt:variant>
        <vt:lpstr>Theme</vt:lpstr>
      </vt:variant>
      <vt:variant>
        <vt:i4>13</vt:i4>
      </vt:variant>
      <vt:variant>
        <vt:lpstr>Slide Titles</vt:lpstr>
      </vt:variant>
      <vt:variant>
        <vt:i4>21</vt:i4>
      </vt:variant>
    </vt:vector>
  </HeadingPairs>
  <TitlesOfParts>
    <vt:vector size="49" baseType="lpstr">
      <vt:lpstr>Arial</vt:lpstr>
      <vt:lpstr>Arial Black</vt:lpstr>
      <vt:lpstr>Bookman Old Style</vt:lpstr>
      <vt:lpstr>Calibri</vt:lpstr>
      <vt:lpstr>Calibri Light</vt:lpstr>
      <vt:lpstr>Century Gothic</vt:lpstr>
      <vt:lpstr>Consolas</vt:lpstr>
      <vt:lpstr>Cooper Black</vt:lpstr>
      <vt:lpstr>Corbel</vt:lpstr>
      <vt:lpstr>Impact</vt:lpstr>
      <vt:lpstr>Rockwell</vt:lpstr>
      <vt:lpstr>Trebuchet MS</vt:lpstr>
      <vt:lpstr>Tw Cen MT</vt:lpstr>
      <vt:lpstr>Wingdings</vt:lpstr>
      <vt:lpstr>Wingdings 3</vt:lpstr>
      <vt:lpstr>Retrospect</vt:lpstr>
      <vt:lpstr>Mesh</vt:lpstr>
      <vt:lpstr>Parallax</vt:lpstr>
      <vt:lpstr>Droplet</vt:lpstr>
      <vt:lpstr>Facet</vt:lpstr>
      <vt:lpstr>Wisp</vt:lpstr>
      <vt:lpstr>Circuit</vt:lpstr>
      <vt:lpstr>Basis</vt:lpstr>
      <vt:lpstr>Vapor Trail</vt:lpstr>
      <vt:lpstr>1_Vapor Trail</vt:lpstr>
      <vt:lpstr>Wood Type</vt:lpstr>
      <vt:lpstr>Damask</vt:lpstr>
      <vt:lpstr>Main Event</vt:lpstr>
      <vt:lpstr>International Conference of green Agro Industry: Investment for Our Future, Yogyakarta Indonesia, November 11-14, 2013</vt:lpstr>
      <vt:lpstr>INTRODUCTION </vt:lpstr>
      <vt:lpstr>PowerPoint Presentation</vt:lpstr>
      <vt:lpstr>PowerPoint Presentation</vt:lpstr>
      <vt:lpstr>Un Integrated tourist spots along Gajah Wong Riverside area from the north to the south </vt:lpstr>
      <vt:lpstr>Towards Yogyakarta Green City</vt:lpstr>
      <vt:lpstr>Developing integrated Eco-Tourism in Gajahwong riverside area supports Sustainable Development and accelerating the National Resilience </vt:lpstr>
      <vt:lpstr>AIMS </vt:lpstr>
      <vt:lpstr>METHODS</vt:lpstr>
      <vt:lpstr>RESULTS AND DICUSSION </vt:lpstr>
      <vt:lpstr>PowerPoint Presentation</vt:lpstr>
      <vt:lpstr>WEAKNESSES </vt:lpstr>
      <vt:lpstr>OPPORTUNITIES</vt:lpstr>
      <vt:lpstr>THREATS</vt:lpstr>
      <vt:lpstr>NATIONAL RESILIENCE</vt:lpstr>
      <vt:lpstr>NATIONAL RESILIENCE PRINCIPLES IN THE CASE OF STUDY </vt:lpstr>
      <vt:lpstr>CONCLUSION</vt:lpstr>
      <vt:lpstr>RECOMMENDATION</vt:lpstr>
      <vt:lpstr>ACKNOWLEDGEMENT</vt:lpstr>
      <vt:lpstr>REFERENCE</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Conference of green Agro for Our Future, Yogyakarta Indonesia, November 11-14, 2013</dc:title>
  <dc:creator>AMD</dc:creator>
  <cp:lastModifiedBy>AMD</cp:lastModifiedBy>
  <cp:revision>78</cp:revision>
  <dcterms:created xsi:type="dcterms:W3CDTF">2013-11-08T13:16:02Z</dcterms:created>
  <dcterms:modified xsi:type="dcterms:W3CDTF">2013-11-12T01:56:51Z</dcterms:modified>
</cp:coreProperties>
</file>